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0" r:id="rId2"/>
    <p:sldId id="295" r:id="rId3"/>
    <p:sldId id="297" r:id="rId4"/>
    <p:sldId id="329" r:id="rId5"/>
    <p:sldId id="330" r:id="rId6"/>
    <p:sldId id="311" r:id="rId7"/>
    <p:sldId id="307" r:id="rId8"/>
    <p:sldId id="303" r:id="rId9"/>
    <p:sldId id="304" r:id="rId10"/>
    <p:sldId id="312" r:id="rId11"/>
    <p:sldId id="313" r:id="rId12"/>
    <p:sldId id="298" r:id="rId13"/>
    <p:sldId id="314" r:id="rId14"/>
    <p:sldId id="328" r:id="rId15"/>
    <p:sldId id="331" r:id="rId16"/>
    <p:sldId id="332" r:id="rId17"/>
    <p:sldId id="317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23" r:id="rId26"/>
    <p:sldId id="322" r:id="rId27"/>
    <p:sldId id="324" r:id="rId28"/>
    <p:sldId id="340" r:id="rId29"/>
  </p:sldIdLst>
  <p:sldSz cx="9144000" cy="6858000" type="screen4x3"/>
  <p:notesSz cx="6797675" cy="9982200"/>
  <p:defaultTextStyle>
    <a:defPPr>
      <a:defRPr lang="en-AU"/>
    </a:defPPr>
    <a:lvl1pPr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C4"/>
    <a:srgbClr val="EAEAEA"/>
    <a:srgbClr val="212122"/>
    <a:srgbClr val="FFFFFF"/>
    <a:srgbClr val="CCCCFF"/>
    <a:srgbClr val="0D67B1"/>
    <a:srgbClr val="0F85AF"/>
    <a:srgbClr val="0F72AF"/>
    <a:srgbClr val="125BAC"/>
    <a:srgbClr val="148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6" autoAdjust="0"/>
    <p:restoredTop sz="55433" autoAdjust="0"/>
  </p:normalViewPr>
  <p:slideViewPr>
    <p:cSldViewPr>
      <p:cViewPr>
        <p:scale>
          <a:sx n="66" d="100"/>
          <a:sy n="66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21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814" y="-108"/>
      </p:cViewPr>
      <p:guideLst>
        <p:guide orient="horz" pos="314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en-AU" alt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55" y="0"/>
            <a:ext cx="2946135" cy="49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AU" alt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1576"/>
            <a:ext cx="2946135" cy="499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r>
              <a:rPr lang="en-AU" altLang="en-US" dirty="0"/>
              <a:t>Independent Pricing and Regulatory Tribunal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55" y="9481576"/>
            <a:ext cx="2946135" cy="499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F25ECA21-B9B9-41A9-AE6E-C5214BA17EB4}" type="slidenum">
              <a:rPr lang="en-AU" altLang="en-US"/>
              <a:pPr/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602427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en-AU" alt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5" y="0"/>
            <a:ext cx="2946135" cy="49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AU" altLang="en-US" dirty="0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6463" y="749300"/>
            <a:ext cx="4987925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41585"/>
            <a:ext cx="5437188" cy="4491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1576"/>
            <a:ext cx="2946135" cy="499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r>
              <a:rPr lang="en-AU" altLang="en-US" dirty="0"/>
              <a:t>Independent Pricing and Regulatory Tribunal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5" y="9481576"/>
            <a:ext cx="2946135" cy="499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9F731A6B-73ED-409C-B4E0-918729217E0A}" type="slidenum">
              <a:rPr lang="en-AU" altLang="en-US"/>
              <a:pPr/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13897586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AU" altLang="en-US" dirty="0"/>
              <a:t>Independent Pricing and Regulatory Tribunal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6D072-BEF7-4B1C-9338-AB5FDE752938}" type="slidenum">
              <a:rPr lang="en-AU" altLang="en-US"/>
              <a:pPr/>
              <a:t>1</a:t>
            </a:fld>
            <a:endParaRPr lang="en-AU" alt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10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502918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11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818206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12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34596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13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212057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14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961471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15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847547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16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7517870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338217-7B1C-4B36-A3B6-A0DA667B10D6}" type="slidenum">
              <a:rPr lang="en-AU" altLang="en-US" smtClean="0"/>
              <a:pPr/>
              <a:t>17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604860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18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456758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19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151046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2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216986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338217-7B1C-4B36-A3B6-A0DA667B10D6}" type="slidenum">
              <a:rPr lang="en-AU" altLang="en-US" smtClean="0"/>
              <a:pPr/>
              <a:t>20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60486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21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3448031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22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6362720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23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7149149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24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345967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25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2046400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26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9560835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338217-7B1C-4B36-A3B6-A0DA667B10D6}" type="slidenum">
              <a:rPr lang="en-AU" altLang="en-US" smtClean="0"/>
              <a:pPr/>
              <a:t>27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7655777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AU" altLang="en-US" dirty="0"/>
              <a:t>Independent Pricing and Regulatory Tribunal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6D072-BEF7-4B1C-9338-AB5FDE752938}" type="slidenum">
              <a:rPr lang="en-AU" altLang="en-US"/>
              <a:pPr/>
              <a:t>28</a:t>
            </a:fld>
            <a:endParaRPr lang="en-AU" alt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3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056495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/>
          </a:p>
          <a:p>
            <a:endParaRPr lang="en-US" b="0" dirty="0" smtClean="0"/>
          </a:p>
          <a:p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4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487431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5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74723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6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890209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7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051527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8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110943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7888" y="814388"/>
            <a:ext cx="4987925" cy="3741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smtClean="0"/>
              <a:t>Independent Pricing and Regulatory Tribunal</a:t>
            </a:r>
            <a:endParaRPr lang="en-AU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731A6B-73ED-409C-B4E0-918729217E0A}" type="slidenum">
              <a:rPr lang="en-AU" altLang="en-US" smtClean="0"/>
              <a:pPr/>
              <a:t>9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061631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155733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8513" y="2130425"/>
            <a:ext cx="7840662" cy="1470025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AU" altLang="en-US" noProof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00100" y="4076700"/>
            <a:ext cx="7847013" cy="1152525"/>
          </a:xfrm>
        </p:spPr>
        <p:txBody>
          <a:bodyPr/>
          <a:lstStyle>
            <a:lvl1pPr marL="0" indent="0">
              <a:buFont typeface="Wingdings 3" pitchFamily="18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AU" altLang="en-US" noProof="0" smtClean="0"/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3924300" y="671513"/>
            <a:ext cx="46275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en-AU" altLang="en-US" dirty="0">
                <a:solidFill>
                  <a:srgbClr val="00408A"/>
                </a:solidFill>
              </a:rPr>
              <a:t>Independent Pricing and Regulatory Tribunal</a:t>
            </a: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900113" y="1403350"/>
            <a:ext cx="8243887" cy="287338"/>
          </a:xfrm>
          <a:prstGeom prst="rect">
            <a:avLst/>
          </a:prstGeom>
          <a:solidFill>
            <a:srgbClr val="DAA4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AU" dirty="0"/>
          </a:p>
        </p:txBody>
      </p:sp>
      <p:pic>
        <p:nvPicPr>
          <p:cNvPr id="65552" name="Picture 16" descr="IPART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276225"/>
            <a:ext cx="2087563" cy="79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886068-DD99-41E4-9C0A-8D072D9D5523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272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0675" y="107950"/>
            <a:ext cx="1958975" cy="6273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107950"/>
            <a:ext cx="5727700" cy="6273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89C6AB-C1EA-40E4-A12D-60BD5E443318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698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E97D65-0B55-44F1-842F-97D26066D5B4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059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F1D70B-DE6D-4B80-8612-1C915228E6D2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781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1688" y="1673225"/>
            <a:ext cx="383698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73225"/>
            <a:ext cx="3838575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A64C2C-7A72-42FB-A403-67A1888F71B7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566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16D2D6-7EAF-4B18-A858-241E97632506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547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40566A-4EC2-48EA-9E1B-D359E8CECA4A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741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05909D-BB73-4F6C-B3DE-E73B06F77F74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96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151D15-B819-4137-BD70-3A8679C8DF1F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374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665C22-A7F8-450B-9F45-1588A57EEA0F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80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408A"/>
            </a:gs>
            <a:gs pos="100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562100"/>
            <a:ext cx="9144000" cy="529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0575" y="107950"/>
            <a:ext cx="78295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1673225"/>
            <a:ext cx="7827962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453188"/>
            <a:ext cx="590550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35000"/>
              </a:lnSpc>
              <a:spcBef>
                <a:spcPct val="0"/>
              </a:spcBef>
              <a:defRPr sz="1000"/>
            </a:lvl1pPr>
          </a:lstStyle>
          <a:p>
            <a:fld id="{2EF18CEC-7305-4FEC-930F-428E40F4029A}" type="slidenum">
              <a:rPr lang="en-AU" altLang="en-US"/>
              <a:pPr/>
              <a:t>‹#›</a:t>
            </a:fld>
            <a:endParaRPr lang="en-AU" altLang="en-US" dirty="0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82650" y="6453188"/>
            <a:ext cx="5029200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chemeClr val="tx2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1052" name="Line 28"/>
          <p:cNvSpPr>
            <a:spLocks noChangeShapeType="1"/>
          </p:cNvSpPr>
          <p:nvPr/>
        </p:nvSpPr>
        <p:spPr bwMode="auto">
          <a:xfrm>
            <a:off x="898525" y="1492250"/>
            <a:ext cx="8243888" cy="0"/>
          </a:xfrm>
          <a:prstGeom prst="line">
            <a:avLst/>
          </a:prstGeom>
          <a:noFill/>
          <a:ln w="139700">
            <a:solidFill>
              <a:srgbClr val="DAA4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9pPr>
    </p:titleStyle>
    <p:bodyStyle>
      <a:lvl1pPr marL="354013" indent="-354013" algn="l" rtl="0" eaLnBrk="1" fontAlgn="base" hangingPunct="1">
        <a:lnSpc>
          <a:spcPts val="2600"/>
        </a:lnSpc>
        <a:spcBef>
          <a:spcPts val="1800"/>
        </a:spcBef>
        <a:spcAft>
          <a:spcPct val="0"/>
        </a:spcAft>
        <a:buClr>
          <a:schemeClr val="tx2"/>
        </a:buClr>
        <a:buSzPct val="60000"/>
        <a:buFont typeface="Wingdings 3" pitchFamily="18" charset="2"/>
        <a:buChar char="q"/>
        <a:defRPr sz="2400">
          <a:solidFill>
            <a:srgbClr val="001C52"/>
          </a:solidFill>
          <a:latin typeface="+mn-lt"/>
          <a:ea typeface="+mn-ea"/>
          <a:cs typeface="+mn-cs"/>
        </a:defRPr>
      </a:lvl1pPr>
      <a:lvl2pPr marL="744538" indent="-366713" algn="l" rtl="0" eaLnBrk="1" fontAlgn="base" hangingPunct="1">
        <a:lnSpc>
          <a:spcPts val="2400"/>
        </a:lnSpc>
        <a:spcBef>
          <a:spcPts val="800"/>
        </a:spcBef>
        <a:spcAft>
          <a:spcPct val="0"/>
        </a:spcAft>
        <a:buClr>
          <a:schemeClr val="tx2"/>
        </a:buClr>
        <a:buSzPct val="45000"/>
        <a:buFont typeface="Wingdings 3" pitchFamily="18" charset="2"/>
        <a:buChar char="q"/>
        <a:defRPr sz="2200">
          <a:solidFill>
            <a:srgbClr val="001C52"/>
          </a:solidFill>
          <a:latin typeface="+mn-lt"/>
        </a:defRPr>
      </a:lvl2pPr>
      <a:lvl3pPr marL="1074738" indent="-320675" algn="l" rtl="0" eaLnBrk="1" fontAlgn="base" hangingPunct="1">
        <a:lnSpc>
          <a:spcPts val="2200"/>
        </a:lnSpc>
        <a:spcBef>
          <a:spcPts val="700"/>
        </a:spcBef>
        <a:spcAft>
          <a:spcPct val="0"/>
        </a:spcAft>
        <a:buFont typeface="Myriad Pro" pitchFamily="34" charset="0"/>
        <a:buChar char="–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40000"/>
        <a:buFont typeface="Wingdings 3" pitchFamily="18" charset="2"/>
        <a:buChar char="q"/>
        <a:defRPr sz="1600">
          <a:solidFill>
            <a:srgbClr val="1C4887"/>
          </a:solidFill>
          <a:latin typeface="Myriad Pro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40000"/>
        <a:buFont typeface="Wingdings 3" pitchFamily="18" charset="2"/>
        <a:buChar char="q"/>
        <a:defRPr sz="1200">
          <a:solidFill>
            <a:schemeClr val="tx1"/>
          </a:solidFill>
          <a:latin typeface="Myriad Pro" pitchFamily="34" charset="0"/>
        </a:defRPr>
      </a:lvl5pPr>
      <a:lvl6pPr marL="25146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40000"/>
        <a:buFont typeface="Wingdings 3" pitchFamily="18" charset="2"/>
        <a:buChar char="q"/>
        <a:defRPr sz="1200">
          <a:solidFill>
            <a:schemeClr val="tx1"/>
          </a:solidFill>
          <a:latin typeface="Myriad Pro" pitchFamily="34" charset="0"/>
        </a:defRPr>
      </a:lvl6pPr>
      <a:lvl7pPr marL="29718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40000"/>
        <a:buFont typeface="Wingdings 3" pitchFamily="18" charset="2"/>
        <a:buChar char="q"/>
        <a:defRPr sz="1200">
          <a:solidFill>
            <a:schemeClr val="tx1"/>
          </a:solidFill>
          <a:latin typeface="Myriad Pro" pitchFamily="34" charset="0"/>
        </a:defRPr>
      </a:lvl7pPr>
      <a:lvl8pPr marL="34290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40000"/>
        <a:buFont typeface="Wingdings 3" pitchFamily="18" charset="2"/>
        <a:buChar char="q"/>
        <a:defRPr sz="1200">
          <a:solidFill>
            <a:schemeClr val="tx1"/>
          </a:solidFill>
          <a:latin typeface="Myriad Pro" pitchFamily="34" charset="0"/>
        </a:defRPr>
      </a:lvl8pPr>
      <a:lvl9pPr marL="38862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40000"/>
        <a:buFont typeface="Wingdings 3" pitchFamily="18" charset="2"/>
        <a:buChar char="q"/>
        <a:defRPr sz="1200">
          <a:solidFill>
            <a:schemeClr val="tx1"/>
          </a:solidFill>
          <a:latin typeface="Myriad Pro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916833"/>
            <a:ext cx="7974657" cy="1944216"/>
          </a:xfrm>
        </p:spPr>
        <p:txBody>
          <a:bodyPr/>
          <a:lstStyle/>
          <a:p>
            <a:r>
              <a:rPr lang="en-US" altLang="en-US" dirty="0" smtClean="0"/>
              <a:t>Proposed Fit </a:t>
            </a:r>
            <a:r>
              <a:rPr lang="en-US" altLang="en-US" dirty="0"/>
              <a:t>for the Future </a:t>
            </a:r>
            <a:r>
              <a:rPr lang="en-US" altLang="en-US" dirty="0" smtClean="0"/>
              <a:t>assessment methodology</a:t>
            </a:r>
            <a:endParaRPr lang="en-US" alt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82638" y="4005065"/>
            <a:ext cx="7861300" cy="792088"/>
          </a:xfrm>
        </p:spPr>
        <p:txBody>
          <a:bodyPr/>
          <a:lstStyle/>
          <a:p>
            <a:pPr>
              <a:lnSpc>
                <a:spcPts val="3000"/>
              </a:lnSpc>
              <a:spcBef>
                <a:spcPts val="1000"/>
              </a:spcBef>
            </a:pPr>
            <a:r>
              <a:rPr lang="en-US" altLang="en-US" dirty="0" smtClean="0"/>
              <a:t>Public forum presentation</a:t>
            </a:r>
            <a:endParaRPr lang="en-US" altLang="en-US" dirty="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782638" y="5013176"/>
            <a:ext cx="7845425" cy="143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lnSpc>
                <a:spcPts val="2600"/>
              </a:lnSpc>
              <a:spcBef>
                <a:spcPts val="1800"/>
              </a:spcBef>
              <a:buClr>
                <a:schemeClr val="tx2"/>
              </a:buClr>
              <a:buSzPct val="60000"/>
              <a:buFont typeface="Wingdings 3" pitchFamily="18" charset="2"/>
              <a:defRPr sz="2800">
                <a:solidFill>
                  <a:schemeClr val="bg1"/>
                </a:solidFill>
                <a:latin typeface="Arial" charset="0"/>
              </a:defRPr>
            </a:lvl1pPr>
            <a:lvl2pPr marL="377825">
              <a:lnSpc>
                <a:spcPts val="2400"/>
              </a:lnSpc>
              <a:spcBef>
                <a:spcPts val="800"/>
              </a:spcBef>
              <a:buClr>
                <a:schemeClr val="tx2"/>
              </a:buClr>
              <a:buSzPct val="45000"/>
              <a:buFont typeface="Wingdings 3" pitchFamily="18" charset="2"/>
              <a:defRPr sz="2200">
                <a:solidFill>
                  <a:srgbClr val="001C52"/>
                </a:solidFill>
                <a:latin typeface="Arial" charset="0"/>
              </a:defRPr>
            </a:lvl2pPr>
            <a:lvl3pPr marL="754063">
              <a:lnSpc>
                <a:spcPts val="2200"/>
              </a:lnSpc>
              <a:spcBef>
                <a:spcPts val="700"/>
              </a:spcBef>
              <a:buFont typeface="Myriad Pro" pitchFamily="34" charset="0"/>
              <a:defRPr sz="2000">
                <a:solidFill>
                  <a:schemeClr val="tx2"/>
                </a:solidFill>
                <a:latin typeface="Arial" charset="0"/>
              </a:defRPr>
            </a:lvl3pPr>
            <a:lvl4pPr>
              <a:lnSpc>
                <a:spcPct val="90000"/>
              </a:lnSpc>
              <a:spcBef>
                <a:spcPct val="30000"/>
              </a:spcBef>
              <a:buSzPct val="40000"/>
              <a:buFont typeface="Wingdings 3" pitchFamily="18" charset="2"/>
              <a:defRPr sz="1600">
                <a:solidFill>
                  <a:srgbClr val="1C4887"/>
                </a:solidFill>
                <a:latin typeface="Myriad Pro" pitchFamily="34" charset="0"/>
              </a:defRPr>
            </a:lvl4pPr>
            <a:lvl5pPr>
              <a:lnSpc>
                <a:spcPct val="90000"/>
              </a:lnSpc>
              <a:spcBef>
                <a:spcPct val="30000"/>
              </a:spcBef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5pPr>
            <a:lvl6pPr algn="ctr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6pPr>
            <a:lvl7pPr algn="ctr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7pPr>
            <a:lvl8pPr algn="ctr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8pPr>
            <a:lvl9pPr algn="ctr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9pPr>
          </a:lstStyle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en-AU" altLang="en-US" sz="1800" dirty="0" smtClean="0"/>
              <a:t>IPART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endParaRPr lang="en-AU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council characteristics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002504"/>
              </p:ext>
            </p:extLst>
          </p:nvPr>
        </p:nvGraphicFramePr>
        <p:xfrm>
          <a:off x="683568" y="1628800"/>
          <a:ext cx="7992888" cy="417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/>
              </a:tblGrid>
              <a:tr h="417646">
                <a:tc>
                  <a:txBody>
                    <a:bodyPr/>
                    <a:lstStyle/>
                    <a:p>
                      <a:endParaRPr lang="en-A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Small and static or declining population spread over a large area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Local</a:t>
                      </a:r>
                      <a:r>
                        <a:rPr lang="en-US" baseline="0" dirty="0" smtClean="0"/>
                        <a:t> economies that are based on agricultural or resource industries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High operating costs, dispersed population, limited opportunities for ROI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High importance local identity, social capital, capacity for service delivery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Low rate base and high grant reliance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Difficulty</a:t>
                      </a:r>
                      <a:r>
                        <a:rPr lang="en-US" baseline="0" dirty="0" smtClean="0"/>
                        <a:t> attracting/retaining skilled, experienced staff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Challenges in financial sustainability, provision of services/infrastructure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Long distance to major (or sub) regional centre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Limited options for mergers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10</a:t>
            </a:fld>
            <a:endParaRPr lang="en-AU" altLang="en-US" dirty="0"/>
          </a:p>
        </p:txBody>
      </p:sp>
      <p:pic>
        <p:nvPicPr>
          <p:cNvPr id="2050" name="Picture 2" descr="C:\Users\alexo\AppData\Local\Temp\Rar$DIa0.447\IPART_Icons_Rural_Custom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229200"/>
            <a:ext cx="1486711" cy="112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9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Rural councils satisfy </a:t>
            </a:r>
            <a:r>
              <a:rPr lang="en-US" sz="2800" dirty="0"/>
              <a:t>scale and capacity if…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demonstrate real improvements….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11</a:t>
            </a:fld>
            <a:endParaRPr lang="en-AU" altLang="en-US" dirty="0"/>
          </a:p>
        </p:txBody>
      </p:sp>
      <p:pic>
        <p:nvPicPr>
          <p:cNvPr id="8194" name="Picture 2" descr="C:\Users\alexo\AppData\Local\Temp\Rar$DIa0.751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203" y="2965670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lexo\AppData\Local\Temp\Rar$DIa0.751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75912">
            <a:off x="2529372" y="3318057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alexo\AppData\Local\Temp\Rar$DIa0.751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60215">
            <a:off x="2386172" y="4502749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alexo\AppData\Local\Temp\Rar$DIa0.751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402471">
            <a:off x="3468216" y="5138074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:\Users\alexo\AppData\Local\Temp\Rar$DIa0.751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36498">
            <a:off x="5805428" y="3212177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C:\Users\alexo\AppData\Local\Temp\Rar$DIa0.751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17224">
            <a:off x="5126572" y="5078380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C:\Users\alexo\AppData\Local\Temp\Rar$DIa0.751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98753">
            <a:off x="6155347" y="4266511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2987825" y="3592282"/>
            <a:ext cx="2845076" cy="1132861"/>
          </a:xfrm>
          <a:prstGeom prst="ellipse">
            <a:avLst/>
          </a:prstGeom>
          <a:solidFill>
            <a:srgbClr val="007BC4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Rural council proposal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0225" y="2775820"/>
            <a:ext cx="1465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Resource Sharing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3625464" y="2185775"/>
            <a:ext cx="1675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Shared administration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6159793" y="2765467"/>
            <a:ext cx="1465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Specialty services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6426074" y="4204419"/>
            <a:ext cx="1465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Other options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5062185" y="5612619"/>
            <a:ext cx="1465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Service review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2448858" y="5805264"/>
            <a:ext cx="2411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Streamlined planning, regulation &amp; reporting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868020" y="4546637"/>
            <a:ext cx="1465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Streamlined governance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36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0" y="116632"/>
            <a:ext cx="7829550" cy="1143000"/>
          </a:xfrm>
        </p:spPr>
        <p:txBody>
          <a:bodyPr/>
          <a:lstStyle/>
          <a:p>
            <a:r>
              <a:rPr lang="en-AU" dirty="0" smtClean="0"/>
              <a:t>Scale </a:t>
            </a:r>
            <a:r>
              <a:rPr lang="en-AU" dirty="0"/>
              <a:t>and </a:t>
            </a:r>
            <a:r>
              <a:rPr lang="en-AU" dirty="0" smtClean="0"/>
              <a:t>capacity in overall assessment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715" y="1660617"/>
            <a:ext cx="7730752" cy="470852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357188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12</a:t>
            </a:fld>
            <a:endParaRPr lang="en-AU" alt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536748" y="1844824"/>
            <a:ext cx="4320480" cy="1440160"/>
          </a:xfrm>
          <a:prstGeom prst="roundRect">
            <a:avLst/>
          </a:prstGeom>
          <a:ln w="38100"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Council submits proposal </a:t>
            </a:r>
            <a:endParaRPr kumimoji="0" lang="en-A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580112" y="4027448"/>
            <a:ext cx="1589784" cy="1705768"/>
          </a:xfrm>
          <a:prstGeom prst="roundRect">
            <a:avLst/>
          </a:prstGeom>
          <a:solidFill>
            <a:schemeClr val="bg1"/>
          </a:solidFill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b="1" dirty="0">
                <a:solidFill>
                  <a:schemeClr val="tx1"/>
                </a:solidFill>
                <a:latin typeface="Arial" charset="0"/>
              </a:rPr>
              <a:t>Deemed Not Fit </a:t>
            </a:r>
          </a:p>
          <a:p>
            <a:pPr algn="l"/>
            <a:endParaRPr lang="en-AU" b="1" dirty="0">
              <a:solidFill>
                <a:schemeClr val="accent3">
                  <a:lumMod val="90000"/>
                </a:schemeClr>
              </a:solidFill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2096" y="4065152"/>
            <a:ext cx="1589784" cy="1680632"/>
          </a:xfrm>
          <a:prstGeom prst="roundRect">
            <a:avLst/>
          </a:prstGeom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b="1" dirty="0"/>
              <a:t>Not Fit </a:t>
            </a:r>
          </a:p>
          <a:p>
            <a:r>
              <a:rPr lang="en-AU" sz="1400" dirty="0">
                <a:solidFill>
                  <a:schemeClr val="tx1"/>
                </a:solidFill>
                <a:latin typeface="Arial" charset="0"/>
              </a:rPr>
              <a:t>Does not satisfy scale and capacity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51566" y="4040016"/>
            <a:ext cx="1584176" cy="1705768"/>
          </a:xfrm>
          <a:prstGeom prst="roundRect">
            <a:avLst/>
          </a:prstGeom>
          <a:solidFill>
            <a:srgbClr val="EAEAEA"/>
          </a:solidFill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2000" b="1" dirty="0" smtClean="0">
                <a:solidFill>
                  <a:schemeClr val="tx1"/>
                </a:solidFill>
                <a:latin typeface="Arial" charset="0"/>
              </a:rPr>
              <a:t>Fit</a:t>
            </a:r>
            <a:r>
              <a:rPr lang="en-AU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r>
              <a:rPr lang="en-AU" sz="1400" dirty="0" smtClean="0">
                <a:solidFill>
                  <a:schemeClr val="tx1"/>
                </a:solidFill>
                <a:latin typeface="Arial" charset="0"/>
              </a:rPr>
              <a:t>Satisfies scale and capacity and overall the  </a:t>
            </a:r>
            <a:r>
              <a:rPr lang="en-AU" sz="1400" dirty="0">
                <a:solidFill>
                  <a:schemeClr val="tx1"/>
                </a:solidFill>
                <a:latin typeface="Arial" charset="0"/>
              </a:rPr>
              <a:t>3 other </a:t>
            </a:r>
            <a:r>
              <a:rPr lang="en-AU" sz="1400" dirty="0" smtClean="0">
                <a:solidFill>
                  <a:schemeClr val="tx1"/>
                </a:solidFill>
                <a:latin typeface="Arial" charset="0"/>
              </a:rPr>
              <a:t>criteria</a:t>
            </a:r>
            <a:endParaRPr lang="en-AU" sz="1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 bwMode="auto">
          <a:xfrm>
            <a:off x="2696988" y="3284984"/>
            <a:ext cx="0" cy="780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28" idx="2"/>
            <a:endCxn id="6" idx="0"/>
          </p:cNvCxnSpPr>
          <p:nvPr/>
        </p:nvCxnSpPr>
        <p:spPr bwMode="auto">
          <a:xfrm flipH="1">
            <a:off x="6375004" y="3278128"/>
            <a:ext cx="825288" cy="7493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 bwMode="auto">
          <a:xfrm flipH="1">
            <a:off x="843654" y="3284984"/>
            <a:ext cx="1853334" cy="755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ounded Rectangle 27"/>
          <p:cNvSpPr/>
          <p:nvPr/>
        </p:nvSpPr>
        <p:spPr bwMode="auto">
          <a:xfrm>
            <a:off x="5580112" y="1837968"/>
            <a:ext cx="3240360" cy="1440160"/>
          </a:xfrm>
          <a:prstGeom prst="roundRect">
            <a:avLst/>
          </a:prstGeom>
          <a:noFill/>
          <a:ln w="38100" cap="flat" cmpd="sng" algn="ctr">
            <a:solidFill>
              <a:srgbClr val="21212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/>
              <a:t>Council does not submit proposal </a:t>
            </a:r>
            <a:endParaRPr lang="en-AU" sz="2400" b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3683422" y="4040016"/>
            <a:ext cx="1680666" cy="1680632"/>
          </a:xfrm>
          <a:prstGeom prst="roundRect">
            <a:avLst/>
          </a:prstGeom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b="1" dirty="0"/>
              <a:t>Not Fit </a:t>
            </a:r>
          </a:p>
          <a:p>
            <a:r>
              <a:rPr lang="en-US" sz="1400" dirty="0">
                <a:solidFill>
                  <a:schemeClr val="tx1"/>
                </a:solidFill>
                <a:latin typeface="Arial" charset="0"/>
              </a:rPr>
              <a:t>Satisfies scale and capacity but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</a:rPr>
              <a:t>not overall the 3 other criteria</a:t>
            </a:r>
            <a:endParaRPr lang="en-AU" sz="1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76" name="Straight Arrow Connector 75"/>
          <p:cNvCxnSpPr>
            <a:stCxn id="5" idx="2"/>
            <a:endCxn id="65" idx="0"/>
          </p:cNvCxnSpPr>
          <p:nvPr/>
        </p:nvCxnSpPr>
        <p:spPr bwMode="auto">
          <a:xfrm>
            <a:off x="2696988" y="3284984"/>
            <a:ext cx="1826767" cy="755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stCxn id="28" idx="2"/>
            <a:endCxn id="26" idx="0"/>
          </p:cNvCxnSpPr>
          <p:nvPr/>
        </p:nvCxnSpPr>
        <p:spPr bwMode="auto">
          <a:xfrm>
            <a:off x="7200292" y="3278128"/>
            <a:ext cx="944978" cy="7367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ounded Rectangle 25"/>
          <p:cNvSpPr/>
          <p:nvPr/>
        </p:nvSpPr>
        <p:spPr bwMode="auto">
          <a:xfrm>
            <a:off x="7380312" y="4014880"/>
            <a:ext cx="1529916" cy="1705768"/>
          </a:xfrm>
          <a:prstGeom prst="roundRect">
            <a:avLst/>
          </a:prstGeom>
          <a:solidFill>
            <a:srgbClr val="EAEAEA"/>
          </a:solidFill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b="1" dirty="0" smtClean="0">
                <a:solidFill>
                  <a:schemeClr val="tx1"/>
                </a:solidFill>
                <a:latin typeface="Arial" charset="0"/>
              </a:rPr>
              <a:t>No rating</a:t>
            </a:r>
          </a:p>
          <a:p>
            <a:r>
              <a:rPr lang="en-AU" sz="1400" dirty="0" smtClean="0">
                <a:solidFill>
                  <a:schemeClr val="tx1"/>
                </a:solidFill>
                <a:latin typeface="Arial" charset="0"/>
              </a:rPr>
              <a:t>Far West councils only </a:t>
            </a:r>
          </a:p>
        </p:txBody>
      </p:sp>
    </p:spTree>
    <p:extLst>
      <p:ext uri="{BB962C8B-B14F-4D97-AF65-F5344CB8AC3E}">
        <p14:creationId xmlns:p14="http://schemas.microsoft.com/office/powerpoint/2010/main" val="120817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points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/>
              <a:t>elements of strategic </a:t>
            </a:r>
            <a:r>
              <a:rPr lang="en-US" dirty="0" smtClean="0"/>
              <a:t>capacity</a:t>
            </a:r>
          </a:p>
          <a:p>
            <a:r>
              <a:rPr lang="en-US" dirty="0" smtClean="0"/>
              <a:t>Rural </a:t>
            </a:r>
            <a:r>
              <a:rPr lang="en-US" dirty="0"/>
              <a:t>c</a:t>
            </a:r>
            <a:r>
              <a:rPr lang="en-US" dirty="0" smtClean="0"/>
              <a:t>ouncil characteristics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13</a:t>
            </a:fld>
            <a:endParaRPr lang="en-AU" altLang="en-US" dirty="0"/>
          </a:p>
        </p:txBody>
      </p:sp>
      <p:pic>
        <p:nvPicPr>
          <p:cNvPr id="9218" name="Picture 2" descr="C:\Users\alexo\AppData\Local\Temp\Rar$DIa0.424\IPART_Icons_Consult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89040"/>
            <a:ext cx="2448272" cy="181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50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2: </a:t>
            </a:r>
            <a:r>
              <a:rPr lang="en-US" dirty="0"/>
              <a:t>Assessment methodology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007BC4"/>
                </a:solidFill>
              </a:rPr>
              <a:t>Criterion 2 - </a:t>
            </a:r>
            <a:r>
              <a:rPr lang="en-US" sz="3200" b="1" dirty="0">
                <a:solidFill>
                  <a:srgbClr val="212122"/>
                </a:solidFill>
              </a:rPr>
              <a:t>s</a:t>
            </a:r>
            <a:r>
              <a:rPr lang="en-US" sz="3200" b="1" dirty="0" smtClean="0">
                <a:solidFill>
                  <a:srgbClr val="212122"/>
                </a:solidFill>
              </a:rPr>
              <a:t>ustainability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007BC4"/>
                </a:solidFill>
              </a:rPr>
              <a:t>Criterion 3 - </a:t>
            </a:r>
            <a:r>
              <a:rPr lang="en-US" sz="3200" b="1" dirty="0">
                <a:solidFill>
                  <a:srgbClr val="212122"/>
                </a:solidFill>
              </a:rPr>
              <a:t>e</a:t>
            </a:r>
            <a:r>
              <a:rPr lang="en-US" sz="3200" b="1" dirty="0" smtClean="0">
                <a:solidFill>
                  <a:srgbClr val="212122"/>
                </a:solidFill>
              </a:rPr>
              <a:t>ffective infrastructure 			     and service management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007BC4"/>
                </a:solidFill>
              </a:rPr>
              <a:t>Criterion 4 - </a:t>
            </a:r>
            <a:r>
              <a:rPr lang="en-US" sz="3200" b="1" dirty="0">
                <a:solidFill>
                  <a:srgbClr val="212122"/>
                </a:solidFill>
              </a:rPr>
              <a:t>e</a:t>
            </a:r>
            <a:r>
              <a:rPr lang="en-US" sz="3200" b="1" dirty="0" smtClean="0">
                <a:solidFill>
                  <a:srgbClr val="212122"/>
                </a:solidFill>
              </a:rPr>
              <a:t>fficiency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212122"/>
                </a:solidFill>
              </a:rPr>
              <a:t>	</a:t>
            </a:r>
            <a:r>
              <a:rPr lang="en-US" sz="3200" b="1" dirty="0" smtClean="0">
                <a:solidFill>
                  <a:srgbClr val="007BC4"/>
                </a:solidFill>
              </a:rPr>
              <a:t>…and - </a:t>
            </a:r>
            <a:r>
              <a:rPr lang="en-US" sz="3200" b="1" dirty="0" smtClean="0">
                <a:solidFill>
                  <a:srgbClr val="212122"/>
                </a:solidFill>
              </a:rPr>
              <a:t>other considerations 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14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9899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Criterion 2 - sustainability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2800" dirty="0" smtClean="0"/>
              <a:t>How we propose to assess sustainability</a:t>
            </a:r>
          </a:p>
          <a:p>
            <a:pPr marL="0" indent="0">
              <a:buNone/>
            </a:pPr>
            <a:endParaRPr lang="en-AU" dirty="0" smtClean="0"/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Is council able to meet its expenditure requirements?</a:t>
            </a:r>
          </a:p>
          <a:p>
            <a:pPr>
              <a:buFont typeface="Wingdings" pitchFamily="2" charset="2"/>
              <a:buChar char="Ø"/>
            </a:pPr>
            <a:endParaRPr lang="en-AU" dirty="0"/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How dependent is council on grants and contributions?</a:t>
            </a:r>
          </a:p>
          <a:p>
            <a:pPr>
              <a:buFont typeface="Wingdings" pitchFamily="2" charset="2"/>
              <a:buChar char="Ø"/>
            </a:pPr>
            <a:endParaRPr lang="en-AU" dirty="0" smtClean="0"/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Does council renew assets when due?</a:t>
            </a: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15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6998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Criterion 2 - sustainability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800" dirty="0" smtClean="0"/>
              <a:t>Ratios to assess sustainability</a:t>
            </a:r>
          </a:p>
          <a:p>
            <a:pPr marL="0" indent="0">
              <a:buNone/>
            </a:pPr>
            <a:endParaRPr lang="en-AU" sz="2800" dirty="0"/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Operating performance ratio</a:t>
            </a:r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Own resource revenue ratio</a:t>
            </a:r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Building and asset renewals ratio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16</a:t>
            </a:fld>
            <a:endParaRPr lang="en-AU" altLang="en-US" dirty="0"/>
          </a:p>
        </p:txBody>
      </p:sp>
      <p:pic>
        <p:nvPicPr>
          <p:cNvPr id="4098" name="Picture 2" descr="C:\Users\alexo\AppData\Local\Temp\Rar$DIa0.855\IPART_Icons_Mone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869160"/>
            <a:ext cx="1784594" cy="1051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7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we assess sustainability?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169" y="1673225"/>
            <a:ext cx="7971280" cy="4996135"/>
          </a:xfrm>
        </p:spPr>
        <p:txBody>
          <a:bodyPr/>
          <a:lstStyle/>
          <a:p>
            <a:pPr marL="377825" lvl="1" indent="0">
              <a:spcBef>
                <a:spcPts val="1200"/>
              </a:spcBef>
              <a:buNone/>
            </a:pPr>
            <a:endParaRPr lang="en-US" sz="1800" dirty="0" smtClean="0"/>
          </a:p>
          <a:p>
            <a:pPr lvl="1"/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9A166-0C2F-4F3C-951F-F2E1B2B8540D}" type="slidenum">
              <a:rPr lang="en-AU" altLang="en-US" smtClean="0"/>
              <a:pPr/>
              <a:t>17</a:t>
            </a:fld>
            <a:endParaRPr lang="en-AU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11864"/>
              </p:ext>
            </p:extLst>
          </p:nvPr>
        </p:nvGraphicFramePr>
        <p:xfrm>
          <a:off x="1187624" y="1772816"/>
          <a:ext cx="7056784" cy="47364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16224"/>
                <a:gridCol w="1512168"/>
                <a:gridCol w="1584176"/>
                <a:gridCol w="1944216"/>
              </a:tblGrid>
              <a:tr h="5040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Office</a:t>
                      </a:r>
                      <a:r>
                        <a:rPr lang="en-AU" sz="1800" b="1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of Local Government</a:t>
                      </a: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IPART</a:t>
                      </a: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Performance measure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Benchmark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All councils (except rural councils)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Rural council (option)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</a:tr>
              <a:tr h="998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Operating Performance Ratio</a:t>
                      </a:r>
                      <a:endParaRPr lang="en-AU" sz="16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AU" sz="1600" kern="1200" dirty="0" smtClean="0">
                          <a:effectLst/>
                        </a:rPr>
                        <a:t>&gt;= break even average over 3 years</a:t>
                      </a:r>
                      <a:endParaRPr lang="en-A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Must meet</a:t>
                      </a:r>
                      <a:br>
                        <a:rPr lang="en-AU" sz="1600" dirty="0" smtClean="0">
                          <a:effectLst/>
                        </a:rPr>
                      </a:br>
                      <a:r>
                        <a:rPr lang="en-AU" sz="1600" dirty="0" smtClean="0">
                          <a:effectLst/>
                        </a:rPr>
                        <a:t>within 5 years</a:t>
                      </a:r>
                      <a:endParaRPr lang="en-AU" sz="16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Plan </a:t>
                      </a:r>
                      <a:r>
                        <a:rPr lang="en-AU" sz="1600" dirty="0">
                          <a:effectLst/>
                        </a:rPr>
                        <a:t>to meet</a:t>
                      </a:r>
                      <a:br>
                        <a:rPr lang="en-AU" sz="1600" dirty="0">
                          <a:effectLst/>
                        </a:rPr>
                      </a:br>
                      <a:r>
                        <a:rPr lang="en-AU" sz="1600" dirty="0">
                          <a:effectLst/>
                        </a:rPr>
                        <a:t>within 10 years</a:t>
                      </a:r>
                      <a:endParaRPr lang="en-AU" sz="16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</a:tr>
              <a:tr h="112437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 </a:t>
                      </a:r>
                      <a:r>
                        <a:rPr lang="en-A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 </a:t>
                      </a:r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Revenue Ratio</a:t>
                      </a:r>
                      <a:endParaRPr lang="en-A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60% average over 3 years</a:t>
                      </a:r>
                      <a:endParaRPr lang="en-A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Must </a:t>
                      </a:r>
                      <a:r>
                        <a:rPr lang="en-AU" sz="1600" dirty="0">
                          <a:effectLst/>
                        </a:rPr>
                        <a:t>meet</a:t>
                      </a:r>
                      <a:br>
                        <a:rPr lang="en-AU" sz="1600" dirty="0">
                          <a:effectLst/>
                        </a:rPr>
                      </a:br>
                      <a:r>
                        <a:rPr lang="en-AU" sz="1600" dirty="0">
                          <a:effectLst/>
                        </a:rPr>
                        <a:t>within 5 years</a:t>
                      </a:r>
                      <a:endParaRPr lang="en-AU" sz="16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Plan </a:t>
                      </a:r>
                      <a:r>
                        <a:rPr lang="en-AU" sz="1600" dirty="0">
                          <a:effectLst/>
                        </a:rPr>
                        <a:t>to improve within 5 years &amp; consideration of FAGs</a:t>
                      </a:r>
                      <a:endParaRPr lang="en-AU" sz="16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</a:tr>
              <a:tr h="8854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Building </a:t>
                      </a:r>
                      <a:r>
                        <a:rPr lang="en-AU" sz="1600" dirty="0">
                          <a:effectLst/>
                        </a:rPr>
                        <a:t>&amp; Infrastructure Asset Renewal Ratio</a:t>
                      </a:r>
                      <a:endParaRPr lang="en-AU" sz="16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AU" sz="1600" kern="1200" dirty="0" smtClean="0">
                          <a:effectLst/>
                        </a:rPr>
                        <a:t>&gt;100% average over 3 years</a:t>
                      </a:r>
                      <a:endParaRPr lang="en-A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Meet </a:t>
                      </a:r>
                      <a:r>
                        <a:rPr lang="en-AU" sz="1600" dirty="0">
                          <a:effectLst/>
                        </a:rPr>
                        <a:t>or improve</a:t>
                      </a:r>
                      <a:br>
                        <a:rPr lang="en-AU" sz="1600" dirty="0">
                          <a:effectLst/>
                        </a:rPr>
                      </a:br>
                      <a:r>
                        <a:rPr lang="en-AU" sz="1600" dirty="0">
                          <a:effectLst/>
                        </a:rPr>
                        <a:t>within 5 years</a:t>
                      </a:r>
                      <a:endParaRPr lang="en-AU" sz="16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Meet </a:t>
                      </a:r>
                      <a:r>
                        <a:rPr lang="en-AU" sz="1600" dirty="0">
                          <a:effectLst/>
                        </a:rPr>
                        <a:t>or improve</a:t>
                      </a:r>
                      <a:br>
                        <a:rPr lang="en-AU" sz="1600" dirty="0">
                          <a:effectLst/>
                        </a:rPr>
                      </a:br>
                      <a:r>
                        <a:rPr lang="en-AU" sz="1600" dirty="0">
                          <a:effectLst/>
                        </a:rPr>
                        <a:t>within 5 years</a:t>
                      </a:r>
                      <a:endParaRPr lang="en-AU" sz="16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6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Criterion 3 – Infrastructure and service 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How we propose to assess </a:t>
            </a:r>
            <a:r>
              <a:rPr lang="en-AU" dirty="0" smtClean="0"/>
              <a:t>effective </a:t>
            </a:r>
            <a:r>
              <a:rPr lang="en-AU" dirty="0"/>
              <a:t>Infrastructure and service </a:t>
            </a:r>
            <a:r>
              <a:rPr lang="en-AU" dirty="0" smtClean="0"/>
              <a:t>management</a:t>
            </a:r>
          </a:p>
          <a:p>
            <a:pPr marL="0" indent="0">
              <a:buNone/>
            </a:pPr>
            <a:endParaRPr lang="en-AU" dirty="0" smtClean="0"/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Does council manage its infrastructure effectively?</a:t>
            </a:r>
          </a:p>
          <a:p>
            <a:pPr>
              <a:buFont typeface="Wingdings" pitchFamily="2" charset="2"/>
              <a:buChar char="Ø"/>
            </a:pPr>
            <a:endParaRPr lang="en-AU" dirty="0" smtClean="0"/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Does council spend enough to maintain its assets?</a:t>
            </a:r>
          </a:p>
          <a:p>
            <a:pPr>
              <a:buFont typeface="Wingdings" pitchFamily="2" charset="2"/>
              <a:buChar char="Ø"/>
            </a:pPr>
            <a:endParaRPr lang="en-AU" dirty="0" smtClean="0"/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Does council use debt efficiently?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18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4596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Criterion 3 – Infrastructure and service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Ratios to </a:t>
            </a:r>
            <a:r>
              <a:rPr lang="en-AU" dirty="0" smtClean="0"/>
              <a:t>assess infrastructure </a:t>
            </a:r>
            <a:r>
              <a:rPr lang="en-AU" dirty="0"/>
              <a:t>and service </a:t>
            </a:r>
            <a:r>
              <a:rPr lang="en-AU" dirty="0" smtClean="0"/>
              <a:t>management</a:t>
            </a:r>
          </a:p>
          <a:p>
            <a:pPr marL="0" indent="0">
              <a:buNone/>
            </a:pPr>
            <a:endParaRPr lang="en-AU" dirty="0" smtClean="0"/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Infrastructure backlog ratio</a:t>
            </a:r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Asset maintenance ratio</a:t>
            </a:r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Debt service ratio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19</a:t>
            </a:fld>
            <a:endParaRPr lang="en-AU" altLang="en-US" dirty="0"/>
          </a:p>
        </p:txBody>
      </p:sp>
      <p:pic>
        <p:nvPicPr>
          <p:cNvPr id="5124" name="Picture 4" descr="C:\Users\alexo\AppData\Local\Temp\Rar$DIa0.841\IPART_Icons_Roa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4221088"/>
            <a:ext cx="2249606" cy="174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85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Establishment of assessment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73225"/>
            <a:ext cx="7946082" cy="4852119"/>
          </a:xfrm>
        </p:spPr>
        <p:txBody>
          <a:bodyPr/>
          <a:lstStyle/>
          <a:p>
            <a:pPr marL="357188" indent="0">
              <a:spcBef>
                <a:spcPts val="1200"/>
              </a:spcBef>
              <a:buNone/>
            </a:pPr>
            <a:endParaRPr lang="en-US" dirty="0" smtClean="0"/>
          </a:p>
          <a:p>
            <a:pPr marL="357188" indent="0">
              <a:spcBef>
                <a:spcPts val="1200"/>
              </a:spcBef>
              <a:buNone/>
            </a:pPr>
            <a:r>
              <a:rPr lang="en-US" dirty="0" smtClean="0"/>
              <a:t>June 2015 - Release of final assessment methodology</a:t>
            </a:r>
          </a:p>
          <a:p>
            <a:pPr marL="357188" indent="0">
              <a:spcBef>
                <a:spcPts val="1200"/>
              </a:spcBef>
              <a:buNone/>
            </a:pPr>
            <a:endParaRPr lang="en-US" dirty="0"/>
          </a:p>
          <a:p>
            <a:pPr marL="357188" indent="0">
              <a:spcBef>
                <a:spcPts val="1200"/>
              </a:spcBef>
              <a:buNone/>
            </a:pPr>
            <a:r>
              <a:rPr lang="en-US" dirty="0"/>
              <a:t>30 June 2015 – </a:t>
            </a:r>
            <a:r>
              <a:rPr lang="en-US" dirty="0" smtClean="0"/>
              <a:t>Council proposals </a:t>
            </a:r>
            <a:r>
              <a:rPr lang="en-US" dirty="0"/>
              <a:t>due</a:t>
            </a:r>
          </a:p>
          <a:p>
            <a:pPr marL="357188" indent="0">
              <a:spcBef>
                <a:spcPts val="1200"/>
              </a:spcBef>
              <a:buNone/>
            </a:pPr>
            <a:endParaRPr lang="en-US" dirty="0" smtClean="0"/>
          </a:p>
          <a:p>
            <a:pPr marL="357188" indent="0">
              <a:spcBef>
                <a:spcPts val="1200"/>
              </a:spcBef>
              <a:buNone/>
            </a:pPr>
            <a:r>
              <a:rPr lang="en-US" dirty="0"/>
              <a:t>31 July 2015 </a:t>
            </a:r>
            <a:r>
              <a:rPr lang="en-US" dirty="0" smtClean="0"/>
              <a:t>– Public submissions due</a:t>
            </a:r>
          </a:p>
          <a:p>
            <a:pPr marL="357188" indent="0">
              <a:spcBef>
                <a:spcPts val="1200"/>
              </a:spcBef>
              <a:buNone/>
            </a:pPr>
            <a:endParaRPr lang="en-US" dirty="0" smtClean="0"/>
          </a:p>
          <a:p>
            <a:pPr marL="357188" indent="0">
              <a:spcBef>
                <a:spcPts val="1200"/>
              </a:spcBef>
              <a:buNone/>
            </a:pPr>
            <a:r>
              <a:rPr lang="en-US" dirty="0" smtClean="0"/>
              <a:t>16 October </a:t>
            </a:r>
            <a:r>
              <a:rPr lang="en-US" dirty="0"/>
              <a:t>2015 – Release decisions to Minister</a:t>
            </a:r>
          </a:p>
          <a:p>
            <a:pPr marL="357188" indent="0">
              <a:spcBef>
                <a:spcPts val="120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sz="1800" b="1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2</a:t>
            </a:fld>
            <a:endParaRPr lang="en-AU" altLang="en-US" dirty="0"/>
          </a:p>
        </p:txBody>
      </p:sp>
      <p:pic>
        <p:nvPicPr>
          <p:cNvPr id="2051" name="Picture 3" descr="C:\Users\alexo\AppData\Local\Temp\Rar$DIa0.306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603" y="2662065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lexo\AppData\Local\Temp\Rar$DIa0.306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601" y="3653963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lexo\AppData\Local\Temp\Rar$DIa0.306\IPART_Icons_Arrow_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603" y="4594517"/>
            <a:ext cx="536449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61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will we assess </a:t>
            </a:r>
            <a:r>
              <a:rPr lang="en-US" dirty="0"/>
              <a:t>effective infrastructure and service </a:t>
            </a:r>
            <a:r>
              <a:rPr lang="en-US" dirty="0" smtClean="0"/>
              <a:t>management?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971280" cy="4996135"/>
          </a:xfrm>
        </p:spPr>
        <p:txBody>
          <a:bodyPr/>
          <a:lstStyle/>
          <a:p>
            <a:pPr marL="377825" lvl="1" indent="0">
              <a:spcBef>
                <a:spcPts val="1200"/>
              </a:spcBef>
              <a:buNone/>
            </a:pPr>
            <a:endParaRPr lang="en-US" sz="1800" dirty="0" smtClean="0"/>
          </a:p>
          <a:p>
            <a:pPr lvl="1"/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9A166-0C2F-4F3C-951F-F2E1B2B8540D}" type="slidenum">
              <a:rPr lang="en-AU" altLang="en-US" smtClean="0"/>
              <a:pPr/>
              <a:t>20</a:t>
            </a:fld>
            <a:endParaRPr lang="en-AU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569422"/>
              </p:ext>
            </p:extLst>
          </p:nvPr>
        </p:nvGraphicFramePr>
        <p:xfrm>
          <a:off x="971600" y="1844824"/>
          <a:ext cx="7272808" cy="46181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58064"/>
                <a:gridCol w="1398617"/>
                <a:gridCol w="2097925"/>
                <a:gridCol w="1818202"/>
              </a:tblGrid>
              <a:tr h="61567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Office of Local Government</a:t>
                      </a: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IPART</a:t>
                      </a: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/>
                    </a:solidFill>
                  </a:tcPr>
                </a:tc>
              </a:tr>
              <a:tr h="75654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Performance measure</a:t>
                      </a: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Benchmark</a:t>
                      </a: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All councils (except rural councils)</a:t>
                      </a: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Rural council (option)</a:t>
                      </a: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</a:tr>
              <a:tr h="10816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800" dirty="0">
                          <a:effectLst/>
                        </a:rPr>
                        <a:t>Infrastructure </a:t>
                      </a:r>
                      <a:r>
                        <a:rPr lang="en-AU" sz="1800" dirty="0" smtClean="0">
                          <a:effectLst/>
                        </a:rPr>
                        <a:t>Backlog Ratio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kern="1200" dirty="0" smtClean="0">
                          <a:effectLst/>
                        </a:rPr>
                        <a:t>&lt; 2%</a:t>
                      </a:r>
                      <a:endParaRPr lang="en-A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800" dirty="0">
                          <a:effectLst/>
                        </a:rPr>
                        <a:t>Meet or improve/ inform</a:t>
                      </a:r>
                      <a:br>
                        <a:rPr lang="en-AU" sz="1800" dirty="0">
                          <a:effectLst/>
                        </a:rPr>
                      </a:br>
                      <a:r>
                        <a:rPr lang="en-AU" sz="1800" dirty="0">
                          <a:effectLst/>
                        </a:rPr>
                        <a:t>within 5 years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800" dirty="0">
                          <a:effectLst/>
                        </a:rPr>
                        <a:t>Meet or improve/ inform</a:t>
                      </a:r>
                      <a:br>
                        <a:rPr lang="en-AU" sz="1800" dirty="0">
                          <a:effectLst/>
                        </a:rPr>
                      </a:br>
                      <a:r>
                        <a:rPr lang="en-AU" sz="1800" dirty="0">
                          <a:effectLst/>
                        </a:rPr>
                        <a:t>within 5 years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>
                          <a:effectLst/>
                        </a:rPr>
                        <a:t>Asset </a:t>
                      </a:r>
                      <a:r>
                        <a:rPr lang="en-AU" sz="1800" dirty="0" smtClean="0">
                          <a:effectLst/>
                        </a:rPr>
                        <a:t>Maintenance Ratio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kern="1200" dirty="0" smtClean="0">
                          <a:effectLst/>
                        </a:rPr>
                        <a:t>&gt; 100% average over 3 years</a:t>
                      </a:r>
                      <a:endParaRPr lang="en-A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800" dirty="0">
                          <a:effectLst/>
                        </a:rPr>
                        <a:t>Meet or improve/ inform</a:t>
                      </a:r>
                      <a:br>
                        <a:rPr lang="en-AU" sz="1800" dirty="0">
                          <a:effectLst/>
                        </a:rPr>
                      </a:br>
                      <a:r>
                        <a:rPr lang="en-AU" sz="1800" dirty="0">
                          <a:effectLst/>
                        </a:rPr>
                        <a:t>within 5 years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800" dirty="0">
                          <a:effectLst/>
                        </a:rPr>
                        <a:t>Meet or improve/ inform</a:t>
                      </a:r>
                      <a:br>
                        <a:rPr lang="en-AU" sz="1800" dirty="0">
                          <a:effectLst/>
                        </a:rPr>
                      </a:br>
                      <a:r>
                        <a:rPr lang="en-AU" sz="1800" dirty="0">
                          <a:effectLst/>
                        </a:rPr>
                        <a:t>within 5 years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</a:tr>
              <a:tr h="7565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Debt Service Ratio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kern="1200" dirty="0" smtClean="0">
                          <a:effectLst/>
                        </a:rPr>
                        <a:t>0 to 20% average over 3 years</a:t>
                      </a:r>
                      <a:endParaRPr lang="en-A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800" dirty="0">
                          <a:effectLst/>
                        </a:rPr>
                        <a:t>Meet</a:t>
                      </a:r>
                      <a:br>
                        <a:rPr lang="en-AU" sz="1800" dirty="0">
                          <a:effectLst/>
                        </a:rPr>
                      </a:br>
                      <a:r>
                        <a:rPr lang="en-AU" sz="1800" dirty="0">
                          <a:effectLst/>
                        </a:rPr>
                        <a:t>within 5 years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800" dirty="0">
                          <a:effectLst/>
                        </a:rPr>
                        <a:t>Meet</a:t>
                      </a:r>
                      <a:br>
                        <a:rPr lang="en-AU" sz="1800" dirty="0">
                          <a:effectLst/>
                        </a:rPr>
                      </a:br>
                      <a:r>
                        <a:rPr lang="en-AU" sz="1800" dirty="0">
                          <a:effectLst/>
                        </a:rPr>
                        <a:t>within 5 years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BC4">
                        <a:alpha val="25098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26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Criterion </a:t>
            </a:r>
            <a:r>
              <a:rPr lang="en-AU" dirty="0" smtClean="0"/>
              <a:t>4 </a:t>
            </a:r>
            <a:r>
              <a:rPr lang="en-AU" dirty="0"/>
              <a:t>– </a:t>
            </a:r>
            <a:r>
              <a:rPr lang="en-AU" dirty="0" smtClean="0"/>
              <a:t>Efficiency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we propose to assess </a:t>
            </a:r>
            <a:r>
              <a:rPr lang="en-US" dirty="0" smtClean="0"/>
              <a:t>efficiency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Does council </a:t>
            </a:r>
            <a:r>
              <a:rPr lang="en-US" dirty="0"/>
              <a:t>provide agreed service </a:t>
            </a:r>
            <a:r>
              <a:rPr lang="en-US" dirty="0" smtClean="0"/>
              <a:t>levels based on value for money?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21</a:t>
            </a:fld>
            <a:endParaRPr lang="en-AU" altLang="en-US" dirty="0"/>
          </a:p>
        </p:txBody>
      </p:sp>
      <p:pic>
        <p:nvPicPr>
          <p:cNvPr id="10242" name="Picture 2" descr="C:\Users\alexo\AppData\Local\Temp\Rar$DIa0.709\IPART_Icons_Mone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369244"/>
            <a:ext cx="1368152" cy="80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29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Criterion 4 –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Ratio to assess efficiency</a:t>
            </a:r>
          </a:p>
          <a:p>
            <a:pPr marL="0" indent="0">
              <a:buNone/>
            </a:pPr>
            <a:r>
              <a:rPr lang="en-AU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AU" dirty="0" smtClean="0"/>
              <a:t>Real operating expenditure</a:t>
            </a:r>
          </a:p>
          <a:p>
            <a:pPr marL="0" indent="0">
              <a:buNone/>
            </a:pPr>
            <a:r>
              <a:rPr lang="en-US" sz="2000" i="1" dirty="0" smtClean="0"/>
              <a:t>For example, given </a:t>
            </a:r>
            <a:r>
              <a:rPr lang="en-US" sz="2000" i="1" dirty="0"/>
              <a:t>agreed community service levels, what is council’s real operating expenditure per person? </a:t>
            </a:r>
          </a:p>
          <a:p>
            <a:pPr marL="0" indent="0">
              <a:buNone/>
            </a:pP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22</a:t>
            </a:fld>
            <a:endParaRPr lang="en-AU" altLang="en-US" dirty="0"/>
          </a:p>
        </p:txBody>
      </p:sp>
      <p:pic>
        <p:nvPicPr>
          <p:cNvPr id="6147" name="Picture 3" descr="C:\Users\alexo\AppData\Local\Temp\Rar$DIa0.513\IPART_Icons_Mone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24244"/>
            <a:ext cx="1872208" cy="110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3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we assess efficiency?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23</a:t>
            </a:fld>
            <a:endParaRPr lang="en-AU" altLang="en-US" dirty="0"/>
          </a:p>
        </p:txBody>
      </p:sp>
      <p:pic>
        <p:nvPicPr>
          <p:cNvPr id="717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8" y="2590672"/>
            <a:ext cx="7827962" cy="2873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627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0" y="116632"/>
            <a:ext cx="7829550" cy="1143000"/>
          </a:xfrm>
        </p:spPr>
        <p:txBody>
          <a:bodyPr/>
          <a:lstStyle/>
          <a:p>
            <a:r>
              <a:rPr lang="en-AU" dirty="0" smtClean="0"/>
              <a:t>Criteria 2- 4 in overall assessment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715" y="1660617"/>
            <a:ext cx="7730752" cy="470852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357188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24</a:t>
            </a:fld>
            <a:endParaRPr lang="en-AU" alt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536748" y="1844824"/>
            <a:ext cx="4320480" cy="1440160"/>
          </a:xfrm>
          <a:prstGeom prst="roundRect">
            <a:avLst/>
          </a:prstGeom>
          <a:ln w="38100"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Council submits proposal </a:t>
            </a:r>
            <a:endParaRPr kumimoji="0" lang="en-A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580112" y="4027448"/>
            <a:ext cx="1589784" cy="1705768"/>
          </a:xfrm>
          <a:prstGeom prst="roundRect">
            <a:avLst/>
          </a:prstGeom>
          <a:solidFill>
            <a:schemeClr val="bg1"/>
          </a:solidFill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b="1" dirty="0">
                <a:solidFill>
                  <a:schemeClr val="tx1"/>
                </a:solidFill>
                <a:latin typeface="Arial" charset="0"/>
              </a:rPr>
              <a:t>Deemed Not Fit </a:t>
            </a:r>
          </a:p>
          <a:p>
            <a:pPr algn="l"/>
            <a:endParaRPr lang="en-AU" b="1" dirty="0">
              <a:solidFill>
                <a:schemeClr val="accent3">
                  <a:lumMod val="90000"/>
                </a:schemeClr>
              </a:solidFill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2096" y="4065152"/>
            <a:ext cx="1589784" cy="1680632"/>
          </a:xfrm>
          <a:prstGeom prst="roundRect">
            <a:avLst/>
          </a:prstGeom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b="1" dirty="0"/>
              <a:t>Not Fit </a:t>
            </a:r>
          </a:p>
          <a:p>
            <a:r>
              <a:rPr lang="en-AU" sz="1400" dirty="0">
                <a:solidFill>
                  <a:schemeClr val="tx1"/>
                </a:solidFill>
                <a:latin typeface="Arial" charset="0"/>
              </a:rPr>
              <a:t>Does not satisfy scale and capacity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51566" y="4040016"/>
            <a:ext cx="1584176" cy="1705768"/>
          </a:xfrm>
          <a:prstGeom prst="roundRect">
            <a:avLst/>
          </a:prstGeom>
          <a:solidFill>
            <a:srgbClr val="EAEAEA"/>
          </a:solidFill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2000" b="1" dirty="0" smtClean="0">
                <a:solidFill>
                  <a:schemeClr val="tx1"/>
                </a:solidFill>
                <a:latin typeface="Arial" charset="0"/>
              </a:rPr>
              <a:t>Fit</a:t>
            </a:r>
            <a:r>
              <a:rPr lang="en-AU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r>
              <a:rPr lang="en-AU" sz="1400" dirty="0" smtClean="0">
                <a:solidFill>
                  <a:schemeClr val="tx1"/>
                </a:solidFill>
                <a:latin typeface="Arial" charset="0"/>
              </a:rPr>
              <a:t>Satisfies scale and capacity and overall the  </a:t>
            </a:r>
            <a:r>
              <a:rPr lang="en-AU" sz="1400" dirty="0">
                <a:solidFill>
                  <a:schemeClr val="tx1"/>
                </a:solidFill>
                <a:latin typeface="Arial" charset="0"/>
              </a:rPr>
              <a:t>3 other </a:t>
            </a:r>
            <a:r>
              <a:rPr lang="en-AU" sz="1400" dirty="0" smtClean="0">
                <a:solidFill>
                  <a:schemeClr val="tx1"/>
                </a:solidFill>
                <a:latin typeface="Arial" charset="0"/>
              </a:rPr>
              <a:t>criteria</a:t>
            </a:r>
            <a:endParaRPr lang="en-AU" sz="1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 bwMode="auto">
          <a:xfrm>
            <a:off x="2696988" y="3284984"/>
            <a:ext cx="0" cy="780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28" idx="2"/>
            <a:endCxn id="6" idx="0"/>
          </p:cNvCxnSpPr>
          <p:nvPr/>
        </p:nvCxnSpPr>
        <p:spPr bwMode="auto">
          <a:xfrm flipH="1">
            <a:off x="6375004" y="3278128"/>
            <a:ext cx="825288" cy="7493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 bwMode="auto">
          <a:xfrm flipH="1">
            <a:off x="843654" y="3284984"/>
            <a:ext cx="1853334" cy="755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ounded Rectangle 27"/>
          <p:cNvSpPr/>
          <p:nvPr/>
        </p:nvSpPr>
        <p:spPr bwMode="auto">
          <a:xfrm>
            <a:off x="5580112" y="1837968"/>
            <a:ext cx="3240360" cy="1440160"/>
          </a:xfrm>
          <a:prstGeom prst="roundRect">
            <a:avLst/>
          </a:prstGeom>
          <a:noFill/>
          <a:ln w="38100" cap="flat" cmpd="sng" algn="ctr">
            <a:solidFill>
              <a:srgbClr val="21212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/>
              <a:t>Council does not submit proposal </a:t>
            </a:r>
            <a:endParaRPr lang="en-AU" sz="2400" b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3683422" y="4040016"/>
            <a:ext cx="1680666" cy="1680632"/>
          </a:xfrm>
          <a:prstGeom prst="roundRect">
            <a:avLst/>
          </a:prstGeom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b="1" dirty="0"/>
              <a:t>Not Fit </a:t>
            </a:r>
          </a:p>
          <a:p>
            <a:r>
              <a:rPr lang="en-US" sz="1400" dirty="0">
                <a:solidFill>
                  <a:schemeClr val="tx1"/>
                </a:solidFill>
                <a:latin typeface="Arial" charset="0"/>
              </a:rPr>
              <a:t>Satisfies scale and capacity but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</a:rPr>
              <a:t>not overall the 3 other criteria</a:t>
            </a:r>
            <a:endParaRPr lang="en-AU" sz="1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76" name="Straight Arrow Connector 75"/>
          <p:cNvCxnSpPr>
            <a:stCxn id="5" idx="2"/>
            <a:endCxn id="65" idx="0"/>
          </p:cNvCxnSpPr>
          <p:nvPr/>
        </p:nvCxnSpPr>
        <p:spPr bwMode="auto">
          <a:xfrm>
            <a:off x="2696988" y="3284984"/>
            <a:ext cx="1826767" cy="755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stCxn id="28" idx="2"/>
            <a:endCxn id="26" idx="0"/>
          </p:cNvCxnSpPr>
          <p:nvPr/>
        </p:nvCxnSpPr>
        <p:spPr bwMode="auto">
          <a:xfrm>
            <a:off x="7200292" y="3278128"/>
            <a:ext cx="944978" cy="7367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BC4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ounded Rectangle 25"/>
          <p:cNvSpPr/>
          <p:nvPr/>
        </p:nvSpPr>
        <p:spPr bwMode="auto">
          <a:xfrm>
            <a:off x="7380312" y="4014880"/>
            <a:ext cx="1529916" cy="1705768"/>
          </a:xfrm>
          <a:prstGeom prst="roundRect">
            <a:avLst/>
          </a:prstGeom>
          <a:solidFill>
            <a:srgbClr val="EAEAEA"/>
          </a:solidFill>
          <a:ln>
            <a:solidFill>
              <a:srgbClr val="212122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b="1" dirty="0" smtClean="0">
                <a:solidFill>
                  <a:schemeClr val="tx1"/>
                </a:solidFill>
                <a:latin typeface="Arial" charset="0"/>
              </a:rPr>
              <a:t>No rating</a:t>
            </a:r>
          </a:p>
          <a:p>
            <a:r>
              <a:rPr lang="en-AU" sz="1400" dirty="0" smtClean="0">
                <a:solidFill>
                  <a:schemeClr val="tx1"/>
                </a:solidFill>
                <a:latin typeface="Arial" charset="0"/>
              </a:rPr>
              <a:t>Far West councils only </a:t>
            </a:r>
          </a:p>
        </p:txBody>
      </p:sp>
    </p:spTree>
    <p:extLst>
      <p:ext uri="{BB962C8B-B14F-4D97-AF65-F5344CB8AC3E}">
        <p14:creationId xmlns:p14="http://schemas.microsoft.com/office/powerpoint/2010/main" val="113226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07950"/>
            <a:ext cx="7720533" cy="1143000"/>
          </a:xfrm>
        </p:spPr>
        <p:txBody>
          <a:bodyPr/>
          <a:lstStyle/>
          <a:p>
            <a:r>
              <a:rPr lang="en-US" dirty="0" smtClean="0"/>
              <a:t>Other 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8064896" cy="470852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/>
              <a:t>We will also consider some additional factors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b="1" dirty="0" smtClean="0"/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2000" dirty="0" smtClean="0"/>
              <a:t>		  Social and community context 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endParaRPr lang="en-US" sz="2000" dirty="0" smtClean="0"/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AU" sz="2000" dirty="0" smtClean="0"/>
              <a:t>		  Council consultation on FFTF proposals 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endParaRPr lang="en-AU" sz="2000" dirty="0" smtClean="0"/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2000" dirty="0" smtClean="0"/>
              <a:t>		  Water </a:t>
            </a:r>
            <a:r>
              <a:rPr lang="en-US" sz="2000" dirty="0"/>
              <a:t>utility </a:t>
            </a:r>
            <a:r>
              <a:rPr lang="en-US" sz="2000" dirty="0" smtClean="0"/>
              <a:t>performance</a:t>
            </a:r>
            <a:r>
              <a:rPr lang="en-US" sz="2000" dirty="0"/>
              <a:t> </a:t>
            </a:r>
            <a:endParaRPr lang="en-US" sz="2000" dirty="0" smtClean="0"/>
          </a:p>
          <a:p>
            <a:pPr lvl="1">
              <a:lnSpc>
                <a:spcPct val="100000"/>
              </a:lnSpc>
            </a:pPr>
            <a:endParaRPr lang="en-US" dirty="0"/>
          </a:p>
          <a:p>
            <a:pPr marL="377825" lvl="1" indent="0">
              <a:lnSpc>
                <a:spcPct val="100000"/>
              </a:lnSpc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9A166-0C2F-4F3C-951F-F2E1B2B8540D}" type="slidenum">
              <a:rPr lang="en-AU" altLang="en-US" smtClean="0"/>
              <a:pPr/>
              <a:t>25</a:t>
            </a:fld>
            <a:endParaRPr lang="en-AU" altLang="en-US" dirty="0"/>
          </a:p>
        </p:txBody>
      </p:sp>
      <p:pic>
        <p:nvPicPr>
          <p:cNvPr id="8195" name="Picture 3" descr="C:\Users\alexo\AppData\Local\Temp\Rar$DIa0.219\IPART_Icons_Community_Consultat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165" y="4113178"/>
            <a:ext cx="1249683" cy="56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alexo\AppData\Local\Temp\Rar$DIa0.477\IPART_Icons_Water_P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539" y="5445224"/>
            <a:ext cx="664068" cy="712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alexo\AppData\Local\Temp\Rar$DIa1.403\IPART_Icons_Group_of_Peopl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489" y="2750377"/>
            <a:ext cx="749810" cy="55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62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requirements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189" y="1628800"/>
            <a:ext cx="7950275" cy="497064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Robustness of supporting information</a:t>
            </a:r>
          </a:p>
          <a:p>
            <a:pPr marL="0" indent="0">
              <a:buNone/>
            </a:pPr>
            <a:endParaRPr lang="en-US" b="1" dirty="0" smtClean="0"/>
          </a:p>
          <a:p>
            <a:pPr lvl="1"/>
            <a:r>
              <a:rPr lang="en-US" dirty="0" smtClean="0"/>
              <a:t>Past data and forecast data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Assumptions should be robust and consistent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Analysis of ILGRP </a:t>
            </a:r>
            <a:r>
              <a:rPr lang="en-US" i="1" dirty="0" smtClean="0"/>
              <a:t>preferred option </a:t>
            </a:r>
            <a:r>
              <a:rPr lang="en-US" dirty="0" smtClean="0"/>
              <a:t>should</a:t>
            </a:r>
            <a:r>
              <a:rPr lang="en-US" i="1" dirty="0" smtClean="0"/>
              <a:t> </a:t>
            </a:r>
            <a:r>
              <a:rPr lang="en-US" dirty="0" smtClean="0"/>
              <a:t>be rigorous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Explanation of one-off performance issues.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9A166-0C2F-4F3C-951F-F2E1B2B8540D}" type="slidenum">
              <a:rPr lang="en-AU" altLang="en-US" smtClean="0"/>
              <a:pPr/>
              <a:t>26</a:t>
            </a:fld>
            <a:endParaRPr lang="en-AU" altLang="en-US" dirty="0"/>
          </a:p>
        </p:txBody>
      </p:sp>
      <p:pic>
        <p:nvPicPr>
          <p:cNvPr id="9218" name="Picture 2" descr="C:\Users\alexo\AppData\Local\Temp\Rar$DIa0.390\IPART_Icons_Info_Hel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686300"/>
            <a:ext cx="1260286" cy="801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43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Points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8136904" cy="4708525"/>
          </a:xfrm>
        </p:spPr>
        <p:txBody>
          <a:bodyPr numCol="1"/>
          <a:lstStyle/>
          <a:p>
            <a:pPr lvl="0">
              <a:lnSpc>
                <a:spcPct val="100000"/>
              </a:lnSpc>
            </a:pPr>
            <a:r>
              <a:rPr lang="en-AU" sz="2000" dirty="0" smtClean="0">
                <a:solidFill>
                  <a:schemeClr val="tx2"/>
                </a:solidFill>
              </a:rPr>
              <a:t>How should the benchmarks for criteria 2 to 4 be scaled </a:t>
            </a:r>
          </a:p>
          <a:p>
            <a:pPr lvl="0">
              <a:lnSpc>
                <a:spcPct val="100000"/>
              </a:lnSpc>
            </a:pPr>
            <a:r>
              <a:rPr lang="en-AU" sz="2000" dirty="0" smtClean="0">
                <a:solidFill>
                  <a:schemeClr val="tx2"/>
                </a:solidFill>
              </a:rPr>
              <a:t>Are the timeframes to achieve criteria 2 to 4 appropriate</a:t>
            </a:r>
          </a:p>
          <a:p>
            <a:pPr lvl="0">
              <a:lnSpc>
                <a:spcPct val="100000"/>
              </a:lnSpc>
            </a:pPr>
            <a:r>
              <a:rPr lang="en-AU" sz="2000" dirty="0" smtClean="0">
                <a:solidFill>
                  <a:schemeClr val="tx2"/>
                </a:solidFill>
              </a:rPr>
              <a:t>Are there other </a:t>
            </a:r>
            <a:r>
              <a:rPr lang="en-AU" sz="2000" dirty="0">
                <a:solidFill>
                  <a:schemeClr val="tx2"/>
                </a:solidFill>
              </a:rPr>
              <a:t>factors </a:t>
            </a:r>
            <a:r>
              <a:rPr lang="en-AU" sz="2000" dirty="0" smtClean="0">
                <a:solidFill>
                  <a:schemeClr val="tx2"/>
                </a:solidFill>
              </a:rPr>
              <a:t>we should consider in our </a:t>
            </a:r>
            <a:r>
              <a:rPr lang="en-AU" sz="2000" dirty="0">
                <a:solidFill>
                  <a:schemeClr val="tx2"/>
                </a:solidFill>
              </a:rPr>
              <a:t>assessment of </a:t>
            </a:r>
            <a:r>
              <a:rPr lang="en-AU" sz="2000" dirty="0" smtClean="0">
                <a:solidFill>
                  <a:schemeClr val="tx2"/>
                </a:solidFill>
              </a:rPr>
              <a:t>council’s proposals?  </a:t>
            </a:r>
          </a:p>
          <a:p>
            <a:pPr lvl="0">
              <a:lnSpc>
                <a:spcPct val="100000"/>
              </a:lnSpc>
            </a:pPr>
            <a:r>
              <a:rPr lang="en-AU" sz="2000" dirty="0" smtClean="0">
                <a:solidFill>
                  <a:schemeClr val="tx2"/>
                </a:solidFill>
              </a:rPr>
              <a:t>How should performance against proposals be monitored?  </a:t>
            </a:r>
            <a:endParaRPr lang="en-AU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9A166-0C2F-4F3C-951F-F2E1B2B8540D}" type="slidenum">
              <a:rPr lang="en-AU" altLang="en-US" smtClean="0"/>
              <a:pPr/>
              <a:t>27</a:t>
            </a:fld>
            <a:endParaRPr lang="en-AU" altLang="en-US" dirty="0"/>
          </a:p>
        </p:txBody>
      </p:sp>
      <p:pic>
        <p:nvPicPr>
          <p:cNvPr id="11266" name="Picture 2" descr="C:\Users\alexo\AppData\Local\Temp\Rar$DIa0.424\IPART_Icons_Consult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25144"/>
            <a:ext cx="1872208" cy="1388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80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916833"/>
            <a:ext cx="7974657" cy="1944216"/>
          </a:xfrm>
        </p:spPr>
        <p:txBody>
          <a:bodyPr/>
          <a:lstStyle/>
          <a:p>
            <a:r>
              <a:rPr lang="en-US" altLang="en-US" dirty="0" smtClean="0"/>
              <a:t>Proposed Fit </a:t>
            </a:r>
            <a:r>
              <a:rPr lang="en-US" altLang="en-US" dirty="0"/>
              <a:t>for the Future </a:t>
            </a:r>
            <a:r>
              <a:rPr lang="en-US" altLang="en-US" dirty="0" smtClean="0"/>
              <a:t>assessment methodology</a:t>
            </a:r>
            <a:endParaRPr lang="en-US" alt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82638" y="4005065"/>
            <a:ext cx="7861300" cy="792088"/>
          </a:xfrm>
        </p:spPr>
        <p:txBody>
          <a:bodyPr/>
          <a:lstStyle/>
          <a:p>
            <a:pPr>
              <a:lnSpc>
                <a:spcPts val="3000"/>
              </a:lnSpc>
              <a:spcBef>
                <a:spcPts val="1000"/>
              </a:spcBef>
            </a:pPr>
            <a:r>
              <a:rPr lang="en-US" altLang="en-US" dirty="0" smtClean="0"/>
              <a:t>Public forum presentation</a:t>
            </a:r>
            <a:endParaRPr lang="en-US" altLang="en-US" dirty="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782638" y="5013176"/>
            <a:ext cx="7845425" cy="143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lnSpc>
                <a:spcPts val="2600"/>
              </a:lnSpc>
              <a:spcBef>
                <a:spcPts val="1800"/>
              </a:spcBef>
              <a:buClr>
                <a:schemeClr val="tx2"/>
              </a:buClr>
              <a:buSzPct val="60000"/>
              <a:buFont typeface="Wingdings 3" pitchFamily="18" charset="2"/>
              <a:defRPr sz="2800">
                <a:solidFill>
                  <a:schemeClr val="bg1"/>
                </a:solidFill>
                <a:latin typeface="Arial" charset="0"/>
              </a:defRPr>
            </a:lvl1pPr>
            <a:lvl2pPr marL="377825">
              <a:lnSpc>
                <a:spcPts val="2400"/>
              </a:lnSpc>
              <a:spcBef>
                <a:spcPts val="800"/>
              </a:spcBef>
              <a:buClr>
                <a:schemeClr val="tx2"/>
              </a:buClr>
              <a:buSzPct val="45000"/>
              <a:buFont typeface="Wingdings 3" pitchFamily="18" charset="2"/>
              <a:defRPr sz="2200">
                <a:solidFill>
                  <a:srgbClr val="001C52"/>
                </a:solidFill>
                <a:latin typeface="Arial" charset="0"/>
              </a:defRPr>
            </a:lvl2pPr>
            <a:lvl3pPr marL="754063">
              <a:lnSpc>
                <a:spcPts val="2200"/>
              </a:lnSpc>
              <a:spcBef>
                <a:spcPts val="700"/>
              </a:spcBef>
              <a:buFont typeface="Myriad Pro" pitchFamily="34" charset="0"/>
              <a:defRPr sz="2000">
                <a:solidFill>
                  <a:schemeClr val="tx2"/>
                </a:solidFill>
                <a:latin typeface="Arial" charset="0"/>
              </a:defRPr>
            </a:lvl3pPr>
            <a:lvl4pPr>
              <a:lnSpc>
                <a:spcPct val="90000"/>
              </a:lnSpc>
              <a:spcBef>
                <a:spcPct val="30000"/>
              </a:spcBef>
              <a:buSzPct val="40000"/>
              <a:buFont typeface="Wingdings 3" pitchFamily="18" charset="2"/>
              <a:defRPr sz="1600">
                <a:solidFill>
                  <a:srgbClr val="1C4887"/>
                </a:solidFill>
                <a:latin typeface="Myriad Pro" pitchFamily="34" charset="0"/>
              </a:defRPr>
            </a:lvl4pPr>
            <a:lvl5pPr>
              <a:lnSpc>
                <a:spcPct val="90000"/>
              </a:lnSpc>
              <a:spcBef>
                <a:spcPct val="30000"/>
              </a:spcBef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5pPr>
            <a:lvl6pPr algn="ctr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6pPr>
            <a:lvl7pPr algn="ctr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7pPr>
            <a:lvl8pPr algn="ctr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8pPr>
            <a:lvl9pPr algn="ctr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40000"/>
              <a:buFont typeface="Wingdings 3" pitchFamily="18" charset="2"/>
              <a:defRPr sz="1200">
                <a:solidFill>
                  <a:schemeClr val="tx1"/>
                </a:solidFill>
                <a:latin typeface="Myriad Pro" pitchFamily="34" charset="0"/>
              </a:defRPr>
            </a:lvl9pPr>
          </a:lstStyle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en-AU" altLang="en-US" sz="1800" smtClean="0"/>
              <a:t>IPART</a:t>
            </a:r>
            <a:endParaRPr lang="en-AU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74128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1 – Assessment methodology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7BC4"/>
                </a:solidFill>
              </a:rPr>
              <a:t>Criterion 1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212122"/>
                </a:solidFill>
              </a:rPr>
              <a:t>Scale and </a:t>
            </a:r>
            <a:r>
              <a:rPr lang="en-US" sz="4000" b="1" dirty="0">
                <a:solidFill>
                  <a:srgbClr val="212122"/>
                </a:solidFill>
              </a:rPr>
              <a:t>c</a:t>
            </a:r>
            <a:r>
              <a:rPr lang="en-US" sz="4000" b="1" dirty="0" smtClean="0">
                <a:solidFill>
                  <a:srgbClr val="212122"/>
                </a:solidFill>
              </a:rPr>
              <a:t>apacity</a:t>
            </a:r>
            <a:endParaRPr lang="en-AU" dirty="0">
              <a:solidFill>
                <a:srgbClr val="21212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3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6888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Scale and capacity criterion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Scale and capacity established as </a:t>
            </a:r>
            <a:r>
              <a:rPr lang="en-US" b="1" dirty="0" smtClean="0"/>
              <a:t>threshold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Council first assess scale and capacity against ILGRP recommendation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Proposal based on whether it currently has or will have sufficient scale and capacity with proposed approach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4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32687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Options for councils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			Merged council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				Stand alone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				Rural council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5</a:t>
            </a:fld>
            <a:endParaRPr lang="en-AU" altLang="en-US" dirty="0"/>
          </a:p>
        </p:txBody>
      </p:sp>
      <p:pic>
        <p:nvPicPr>
          <p:cNvPr id="5122" name="Picture 2" descr="C:\Users\alexo\AppData\Local\Temp\Rar$DIa0.758\IPART_Icons_Council_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30" y="3150192"/>
            <a:ext cx="2149331" cy="177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lexo\AppData\Local\Temp\Rar$DIa0.369\IPART_Icons_Arrow_Righ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87578">
            <a:off x="3275856" y="2665328"/>
            <a:ext cx="457201" cy="52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alexo\AppData\Local\Temp\Rar$DIa0.369\IPART_Icons_Arrow_Righ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3838969"/>
            <a:ext cx="457201" cy="52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alexo\AppData\Local\Temp\Rar$DIa0.369\IPART_Icons_Arrow_Righ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3915">
            <a:off x="3268973" y="4950141"/>
            <a:ext cx="457201" cy="52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4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 and capacity for non-rural councils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6</a:t>
            </a:fld>
            <a:endParaRPr lang="en-AU" alt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241722"/>
              </p:ext>
            </p:extLst>
          </p:nvPr>
        </p:nvGraphicFramePr>
        <p:xfrm>
          <a:off x="899592" y="1700808"/>
          <a:ext cx="7704856" cy="458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</a:tblGrid>
              <a:tr h="421463">
                <a:tc>
                  <a:txBody>
                    <a:bodyPr/>
                    <a:lstStyle/>
                    <a:p>
                      <a:endParaRPr lang="en-AU" sz="1800" i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14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/>
                        <a:t>More robust</a:t>
                      </a:r>
                      <a:r>
                        <a:rPr lang="en-US" baseline="0" dirty="0" smtClean="0"/>
                        <a:t> revenue base and increased discretionary spending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14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i="0" dirty="0" smtClean="0"/>
                        <a:t>Scope to undertake new functions and major projects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14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/>
                        <a:t>Ability to employ wider range of skilled staff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14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/>
                        <a:t>Knowledge, creativity and innovation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14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/>
                        <a:t>Advanced skills in strategic planning and policy development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953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/>
                        <a:t>Effective regional collaboration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14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/>
                        <a:t>Credibility for more effective</a:t>
                      </a:r>
                      <a:r>
                        <a:rPr lang="en-US" baseline="0" dirty="0" smtClean="0"/>
                        <a:t> advocacy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14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/>
                        <a:t>Capable partner for State and Federal agencies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14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/>
                        <a:t>Resources to cope with complex and unexpected change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14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/>
                        <a:t>High quality political and managerial leadership.</a:t>
                      </a:r>
                      <a:endParaRPr lang="en-A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C:\Users\alexo\AppData\Local\Temp\Rar$DIa0.759\IPART_Icons_Business_Custom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65518"/>
            <a:ext cx="1440160" cy="972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8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satisfies scale and capacity if…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Adopts</a:t>
            </a:r>
            <a:r>
              <a:rPr lang="en-US" dirty="0" smtClean="0"/>
              <a:t> ILGRP preferred option for scale and capacity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Alternatively, we will make an assessment based on whether proposal is </a:t>
            </a:r>
            <a:r>
              <a:rPr lang="en-US" b="1" i="1" dirty="0" smtClean="0"/>
              <a:t>broadly consistent </a:t>
            </a:r>
            <a:r>
              <a:rPr lang="en-US" dirty="0" smtClean="0"/>
              <a:t>with ILGRP objectives </a:t>
            </a:r>
            <a:r>
              <a:rPr lang="en-US" b="1" dirty="0" smtClean="0"/>
              <a:t>and</a:t>
            </a:r>
            <a:r>
              <a:rPr lang="en-US" dirty="0" smtClean="0"/>
              <a:t> scale and capacity criteria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7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06435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for metro areas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3225"/>
            <a:ext cx="8208912" cy="4708525"/>
          </a:xfrm>
        </p:spPr>
        <p:txBody>
          <a:bodyPr/>
          <a:lstStyle/>
          <a:p>
            <a:r>
              <a:rPr lang="en-US" dirty="0" smtClean="0"/>
              <a:t>High capacity to represent </a:t>
            </a:r>
            <a:r>
              <a:rPr lang="en-US" dirty="0"/>
              <a:t>and serve local communities </a:t>
            </a:r>
            <a:endParaRPr lang="en-US" dirty="0" smtClean="0"/>
          </a:p>
          <a:p>
            <a:r>
              <a:rPr lang="en-US" dirty="0" smtClean="0"/>
              <a:t>Equitable patterns </a:t>
            </a:r>
            <a:r>
              <a:rPr lang="en-US" dirty="0"/>
              <a:t>of local government </a:t>
            </a:r>
            <a:r>
              <a:rPr lang="en-US" dirty="0" smtClean="0"/>
              <a:t>taking into account </a:t>
            </a:r>
            <a:r>
              <a:rPr lang="en-US" dirty="0"/>
              <a:t>planned </a:t>
            </a:r>
            <a:r>
              <a:rPr lang="en-US" dirty="0" smtClean="0"/>
              <a:t>developments</a:t>
            </a:r>
            <a:endParaRPr lang="en-US" dirty="0"/>
          </a:p>
          <a:p>
            <a:r>
              <a:rPr lang="en-US" dirty="0" smtClean="0"/>
              <a:t>Support </a:t>
            </a:r>
            <a:r>
              <a:rPr lang="en-US" dirty="0"/>
              <a:t>Sydney’s status as a global </a:t>
            </a:r>
            <a:r>
              <a:rPr lang="en-US" dirty="0" smtClean="0"/>
              <a:t>city</a:t>
            </a:r>
            <a:endParaRPr lang="en-US" dirty="0"/>
          </a:p>
          <a:p>
            <a:r>
              <a:rPr lang="en-US" dirty="0"/>
              <a:t>Support implementation of Metropolitan </a:t>
            </a:r>
            <a:r>
              <a:rPr lang="en-US" dirty="0" smtClean="0"/>
              <a:t>Strategy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8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48387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for </a:t>
            </a:r>
            <a:r>
              <a:rPr lang="en-US" dirty="0" smtClean="0"/>
              <a:t>regional and rural council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‘fit for purpose’ and maintain maximum </a:t>
            </a:r>
            <a:r>
              <a:rPr lang="en-US" dirty="0"/>
              <a:t>possible community </a:t>
            </a:r>
            <a:r>
              <a:rPr lang="en-US" dirty="0" smtClean="0"/>
              <a:t>life and identity </a:t>
            </a:r>
          </a:p>
          <a:p>
            <a:r>
              <a:rPr lang="en-US" dirty="0" smtClean="0"/>
              <a:t>Create regional centres to anchor Joint </a:t>
            </a:r>
            <a:r>
              <a:rPr lang="en-US" dirty="0" err="1" smtClean="0"/>
              <a:t>Organisations</a:t>
            </a:r>
            <a:r>
              <a:rPr lang="en-US" dirty="0" smtClean="0"/>
              <a:t>, where possible</a:t>
            </a:r>
          </a:p>
          <a:p>
            <a:r>
              <a:rPr lang="en-US" dirty="0" smtClean="0"/>
              <a:t>Ensure close relationship between regional centres and adjoining councils</a:t>
            </a:r>
          </a:p>
          <a:p>
            <a:r>
              <a:rPr lang="en-US" dirty="0" smtClean="0"/>
              <a:t>Address ‘councils at risk’ through mergers with adjoining areas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D65-0B55-44F1-842F-97D26066D5B4}" type="slidenum">
              <a:rPr lang="en-AU" altLang="en-US" smtClean="0"/>
              <a:pPr/>
              <a:t>9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08043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4">
      <a:dk1>
        <a:srgbClr val="000000"/>
      </a:dk1>
      <a:lt1>
        <a:srgbClr val="EAEAEA"/>
      </a:lt1>
      <a:dk2>
        <a:srgbClr val="001C52"/>
      </a:dk2>
      <a:lt2>
        <a:srgbClr val="808080"/>
      </a:lt2>
      <a:accent1>
        <a:srgbClr val="B6C400"/>
      </a:accent1>
      <a:accent2>
        <a:srgbClr val="DC0000"/>
      </a:accent2>
      <a:accent3>
        <a:srgbClr val="F3F3F3"/>
      </a:accent3>
      <a:accent4>
        <a:srgbClr val="000000"/>
      </a:accent4>
      <a:accent5>
        <a:srgbClr val="D7DEAA"/>
      </a:accent5>
      <a:accent6>
        <a:srgbClr val="C70000"/>
      </a:accent6>
      <a:hlink>
        <a:srgbClr val="2C90CE"/>
      </a:hlink>
      <a:folHlink>
        <a:srgbClr val="6CB07E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EAEAEA"/>
        </a:lt1>
        <a:dk2>
          <a:srgbClr val="000000"/>
        </a:dk2>
        <a:lt2>
          <a:srgbClr val="808080"/>
        </a:lt2>
        <a:accent1>
          <a:srgbClr val="B6C400"/>
        </a:accent1>
        <a:accent2>
          <a:srgbClr val="DC0000"/>
        </a:accent2>
        <a:accent3>
          <a:srgbClr val="F3F3F3"/>
        </a:accent3>
        <a:accent4>
          <a:srgbClr val="000000"/>
        </a:accent4>
        <a:accent5>
          <a:srgbClr val="D7DEAA"/>
        </a:accent5>
        <a:accent6>
          <a:srgbClr val="C70000"/>
        </a:accent6>
        <a:hlink>
          <a:srgbClr val="2C90CE"/>
        </a:hlink>
        <a:folHlink>
          <a:srgbClr val="6CB0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4">
        <a:dk1>
          <a:srgbClr val="000000"/>
        </a:dk1>
        <a:lt1>
          <a:srgbClr val="EAEAEA"/>
        </a:lt1>
        <a:dk2>
          <a:srgbClr val="001C52"/>
        </a:dk2>
        <a:lt2>
          <a:srgbClr val="808080"/>
        </a:lt2>
        <a:accent1>
          <a:srgbClr val="B6C400"/>
        </a:accent1>
        <a:accent2>
          <a:srgbClr val="DC0000"/>
        </a:accent2>
        <a:accent3>
          <a:srgbClr val="F3F3F3"/>
        </a:accent3>
        <a:accent4>
          <a:srgbClr val="000000"/>
        </a:accent4>
        <a:accent5>
          <a:srgbClr val="D7DEAA"/>
        </a:accent5>
        <a:accent6>
          <a:srgbClr val="C70000"/>
        </a:accent6>
        <a:hlink>
          <a:srgbClr val="2C90CE"/>
        </a:hlink>
        <a:folHlink>
          <a:srgbClr val="6CB0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2152</TotalTime>
  <Words>1166</Words>
  <Application>Microsoft Office PowerPoint</Application>
  <PresentationFormat>On-screen Show (4:3)</PresentationFormat>
  <Paragraphs>307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</vt:lpstr>
      <vt:lpstr>Proposed Fit for the Future assessment methodology</vt:lpstr>
      <vt:lpstr>Establishment of assessment methodology</vt:lpstr>
      <vt:lpstr>Session 1 – Assessment methodology</vt:lpstr>
      <vt:lpstr>Scale and capacity criterion</vt:lpstr>
      <vt:lpstr>Options for councils</vt:lpstr>
      <vt:lpstr>Scale and capacity for non-rural councils</vt:lpstr>
      <vt:lpstr>Council satisfies scale and capacity if…</vt:lpstr>
      <vt:lpstr>Objectives for metro areas</vt:lpstr>
      <vt:lpstr>Objectives for regional and rural council</vt:lpstr>
      <vt:lpstr>Rural council characteristics</vt:lpstr>
      <vt:lpstr>Rural councils satisfy scale and capacity if…</vt:lpstr>
      <vt:lpstr>Scale and capacity in overall assessment </vt:lpstr>
      <vt:lpstr>Discussion points</vt:lpstr>
      <vt:lpstr>Session 2: Assessment methodology</vt:lpstr>
      <vt:lpstr>Criterion 2 - sustainability</vt:lpstr>
      <vt:lpstr>Criterion 2 - sustainability</vt:lpstr>
      <vt:lpstr>How will we assess sustainability?</vt:lpstr>
      <vt:lpstr>Criterion 3 – Infrastructure and service management</vt:lpstr>
      <vt:lpstr>Criterion 3 – Infrastructure and service management</vt:lpstr>
      <vt:lpstr>How will we assess effective infrastructure and service management?</vt:lpstr>
      <vt:lpstr>Criterion 4 – Efficiency</vt:lpstr>
      <vt:lpstr>Criterion 4 – Efficiency</vt:lpstr>
      <vt:lpstr>How will we assess efficiency?</vt:lpstr>
      <vt:lpstr>Criteria 2- 4 in overall assessment </vt:lpstr>
      <vt:lpstr>Other considerations</vt:lpstr>
      <vt:lpstr>Information requirements</vt:lpstr>
      <vt:lpstr>Discussion Points </vt:lpstr>
      <vt:lpstr>Proposed Fit for the Future assessment methodology</vt:lpstr>
    </vt:vector>
  </TitlesOfParts>
  <Company>IPART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Kumi Cuthbertson</dc:creator>
  <cp:lastModifiedBy>himalir</cp:lastModifiedBy>
  <cp:revision>235</cp:revision>
  <cp:lastPrinted>2015-05-14T00:18:09Z</cp:lastPrinted>
  <dcterms:created xsi:type="dcterms:W3CDTF">2015-03-08T23:48:27Z</dcterms:created>
  <dcterms:modified xsi:type="dcterms:W3CDTF">2015-05-15T07:12:36Z</dcterms:modified>
</cp:coreProperties>
</file>