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308" r:id="rId2"/>
    <p:sldId id="431" r:id="rId3"/>
    <p:sldId id="433" r:id="rId4"/>
    <p:sldId id="432" r:id="rId5"/>
    <p:sldId id="317" r:id="rId6"/>
    <p:sldId id="407" r:id="rId7"/>
    <p:sldId id="434" r:id="rId8"/>
    <p:sldId id="435" r:id="rId9"/>
    <p:sldId id="436" r:id="rId10"/>
    <p:sldId id="437" r:id="rId11"/>
    <p:sldId id="438" r:id="rId12"/>
    <p:sldId id="439" r:id="rId13"/>
    <p:sldId id="318" r:id="rId14"/>
    <p:sldId id="319" r:id="rId15"/>
  </p:sldIdLst>
  <p:sldSz cx="9144000" cy="6858000" type="screen4x3"/>
  <p:notesSz cx="6718300" cy="9867900"/>
  <p:defaultTextStyle>
    <a:defPPr>
      <a:defRPr lang="en-US"/>
    </a:defPPr>
    <a:lvl1pPr algn="l" rtl="0" fontAlgn="base">
      <a:spcBef>
        <a:spcPct val="20000"/>
      </a:spcBef>
      <a:spcAft>
        <a:spcPct val="20000"/>
      </a:spcAft>
      <a:buClr>
        <a:schemeClr val="bg1"/>
      </a:buClr>
      <a:defRPr sz="1600" kern="1200">
        <a:solidFill>
          <a:schemeClr val="tx1"/>
        </a:solidFill>
        <a:latin typeface="Arial" charset="0"/>
        <a:ea typeface="굴림" pitchFamily="50" charset="-127"/>
        <a:cs typeface="+mn-cs"/>
      </a:defRPr>
    </a:lvl1pPr>
    <a:lvl2pPr marL="457200" algn="l" rtl="0" fontAlgn="base">
      <a:spcBef>
        <a:spcPct val="20000"/>
      </a:spcBef>
      <a:spcAft>
        <a:spcPct val="20000"/>
      </a:spcAft>
      <a:buClr>
        <a:schemeClr val="bg1"/>
      </a:buClr>
      <a:defRPr sz="1600" kern="1200">
        <a:solidFill>
          <a:schemeClr val="tx1"/>
        </a:solidFill>
        <a:latin typeface="Arial" charset="0"/>
        <a:ea typeface="굴림" pitchFamily="50" charset="-127"/>
        <a:cs typeface="+mn-cs"/>
      </a:defRPr>
    </a:lvl2pPr>
    <a:lvl3pPr marL="914400" algn="l" rtl="0" fontAlgn="base">
      <a:spcBef>
        <a:spcPct val="20000"/>
      </a:spcBef>
      <a:spcAft>
        <a:spcPct val="20000"/>
      </a:spcAft>
      <a:buClr>
        <a:schemeClr val="bg1"/>
      </a:buClr>
      <a:defRPr sz="1600" kern="1200">
        <a:solidFill>
          <a:schemeClr val="tx1"/>
        </a:solidFill>
        <a:latin typeface="Arial" charset="0"/>
        <a:ea typeface="굴림" pitchFamily="50" charset="-127"/>
        <a:cs typeface="+mn-cs"/>
      </a:defRPr>
    </a:lvl3pPr>
    <a:lvl4pPr marL="1371600" algn="l" rtl="0" fontAlgn="base">
      <a:spcBef>
        <a:spcPct val="20000"/>
      </a:spcBef>
      <a:spcAft>
        <a:spcPct val="20000"/>
      </a:spcAft>
      <a:buClr>
        <a:schemeClr val="bg1"/>
      </a:buClr>
      <a:defRPr sz="1600" kern="1200">
        <a:solidFill>
          <a:schemeClr val="tx1"/>
        </a:solidFill>
        <a:latin typeface="Arial" charset="0"/>
        <a:ea typeface="굴림" pitchFamily="50" charset="-127"/>
        <a:cs typeface="+mn-cs"/>
      </a:defRPr>
    </a:lvl4pPr>
    <a:lvl5pPr marL="1828800" algn="l" rtl="0" fontAlgn="base">
      <a:spcBef>
        <a:spcPct val="20000"/>
      </a:spcBef>
      <a:spcAft>
        <a:spcPct val="20000"/>
      </a:spcAft>
      <a:buClr>
        <a:schemeClr val="bg1"/>
      </a:buClr>
      <a:defRPr sz="1600" kern="1200">
        <a:solidFill>
          <a:schemeClr val="tx1"/>
        </a:solidFill>
        <a:latin typeface="Arial" charset="0"/>
        <a:ea typeface="굴림" pitchFamily="50" charset="-127"/>
        <a:cs typeface="+mn-cs"/>
      </a:defRPr>
    </a:lvl5pPr>
    <a:lvl6pPr marL="2286000" algn="l" defTabSz="914400" rtl="0" eaLnBrk="1" latinLnBrk="0" hangingPunct="1">
      <a:defRPr sz="1600" kern="1200">
        <a:solidFill>
          <a:schemeClr val="tx1"/>
        </a:solidFill>
        <a:latin typeface="Arial" charset="0"/>
        <a:ea typeface="굴림" pitchFamily="50" charset="-127"/>
        <a:cs typeface="+mn-cs"/>
      </a:defRPr>
    </a:lvl6pPr>
    <a:lvl7pPr marL="2743200" algn="l" defTabSz="914400" rtl="0" eaLnBrk="1" latinLnBrk="0" hangingPunct="1">
      <a:defRPr sz="1600" kern="1200">
        <a:solidFill>
          <a:schemeClr val="tx1"/>
        </a:solidFill>
        <a:latin typeface="Arial" charset="0"/>
        <a:ea typeface="굴림" pitchFamily="50" charset="-127"/>
        <a:cs typeface="+mn-cs"/>
      </a:defRPr>
    </a:lvl7pPr>
    <a:lvl8pPr marL="3200400" algn="l" defTabSz="914400" rtl="0" eaLnBrk="1" latinLnBrk="0" hangingPunct="1">
      <a:defRPr sz="1600" kern="1200">
        <a:solidFill>
          <a:schemeClr val="tx1"/>
        </a:solidFill>
        <a:latin typeface="Arial" charset="0"/>
        <a:ea typeface="굴림" pitchFamily="50" charset="-127"/>
        <a:cs typeface="+mn-cs"/>
      </a:defRPr>
    </a:lvl8pPr>
    <a:lvl9pPr marL="3657600" algn="l" defTabSz="914400" rtl="0" eaLnBrk="1" latinLnBrk="0" hangingPunct="1">
      <a:defRPr sz="1600" kern="1200">
        <a:solidFill>
          <a:schemeClr val="tx1"/>
        </a:solidFill>
        <a:latin typeface="Arial" charset="0"/>
        <a:ea typeface="굴림" pitchFamily="50" charset="-127"/>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Gray" initials="SG"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D0D2"/>
    <a:srgbClr val="8BB96A"/>
    <a:srgbClr val="683C5B"/>
    <a:srgbClr val="EBC000"/>
    <a:srgbClr val="007B87"/>
    <a:srgbClr val="D1DBD2"/>
    <a:srgbClr val="37424A"/>
    <a:srgbClr val="010000"/>
    <a:srgbClr val="A5ACAF"/>
    <a:srgbClr val="7823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16" autoAdjust="0"/>
    <p:restoredTop sz="99302" autoAdjust="0"/>
  </p:normalViewPr>
  <p:slideViewPr>
    <p:cSldViewPr>
      <p:cViewPr>
        <p:scale>
          <a:sx n="104" d="100"/>
          <a:sy n="104" d="100"/>
        </p:scale>
        <p:origin x="-90" y="-4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2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spcAft>
                <a:spcPct val="0"/>
              </a:spcAft>
              <a:buClrTx/>
              <a:defRPr sz="1200">
                <a:latin typeface="Times" charset="0"/>
              </a:defRPr>
            </a:lvl1pPr>
          </a:lstStyle>
          <a:p>
            <a:endParaRPr lang="en-GB"/>
          </a:p>
        </p:txBody>
      </p:sp>
      <p:sp>
        <p:nvSpPr>
          <p:cNvPr id="97283" name="Rectangle 3"/>
          <p:cNvSpPr>
            <a:spLocks noGrp="1" noChangeArrowheads="1"/>
          </p:cNvSpPr>
          <p:nvPr>
            <p:ph type="dt" sz="quarter" idx="1"/>
          </p:nvPr>
        </p:nvSpPr>
        <p:spPr bwMode="auto">
          <a:xfrm>
            <a:off x="3805238"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spcAft>
                <a:spcPct val="0"/>
              </a:spcAft>
              <a:buClrTx/>
              <a:defRPr sz="1200">
                <a:latin typeface="Times" charset="0"/>
              </a:defRPr>
            </a:lvl1pPr>
          </a:lstStyle>
          <a:p>
            <a:endParaRPr lang="en-GB"/>
          </a:p>
        </p:txBody>
      </p:sp>
      <p:sp>
        <p:nvSpPr>
          <p:cNvPr id="97284" name="Rectangle 4"/>
          <p:cNvSpPr>
            <a:spLocks noGrp="1" noChangeArrowheads="1"/>
          </p:cNvSpPr>
          <p:nvPr>
            <p:ph type="ftr" sz="quarter" idx="2"/>
          </p:nvPr>
        </p:nvSpPr>
        <p:spPr bwMode="auto">
          <a:xfrm>
            <a:off x="0" y="9372600"/>
            <a:ext cx="291147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spcAft>
                <a:spcPct val="0"/>
              </a:spcAft>
              <a:buClrTx/>
              <a:defRPr sz="1200">
                <a:latin typeface="Times" charset="0"/>
              </a:defRPr>
            </a:lvl1pPr>
          </a:lstStyle>
          <a:p>
            <a:endParaRPr lang="en-GB"/>
          </a:p>
        </p:txBody>
      </p:sp>
      <p:sp>
        <p:nvSpPr>
          <p:cNvPr id="97285" name="Rectangle 5"/>
          <p:cNvSpPr>
            <a:spLocks noGrp="1" noChangeArrowheads="1"/>
          </p:cNvSpPr>
          <p:nvPr>
            <p:ph type="sldNum" sz="quarter" idx="3"/>
          </p:nvPr>
        </p:nvSpPr>
        <p:spPr bwMode="auto">
          <a:xfrm>
            <a:off x="3805238" y="9372600"/>
            <a:ext cx="291147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spcAft>
                <a:spcPct val="0"/>
              </a:spcAft>
              <a:buClrTx/>
              <a:defRPr sz="1200">
                <a:latin typeface="Times" charset="0"/>
              </a:defRPr>
            </a:lvl1pPr>
          </a:lstStyle>
          <a:p>
            <a:fld id="{79B55A3E-B4E9-40D2-B494-A47085150047}" type="slidenum">
              <a:rPr lang="en-GB"/>
              <a:pPr/>
              <a:t>‹#›</a:t>
            </a:fld>
            <a:endParaRPr lang="en-GB"/>
          </a:p>
        </p:txBody>
      </p:sp>
    </p:spTree>
    <p:extLst>
      <p:ext uri="{BB962C8B-B14F-4D97-AF65-F5344CB8AC3E}">
        <p14:creationId xmlns:p14="http://schemas.microsoft.com/office/powerpoint/2010/main" val="1464722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spcAft>
                <a:spcPct val="0"/>
              </a:spcAft>
              <a:buClrTx/>
              <a:defRPr sz="1200">
                <a:latin typeface="Times" charset="0"/>
              </a:defRPr>
            </a:lvl1pPr>
          </a:lstStyle>
          <a:p>
            <a:endParaRPr lang="en-US"/>
          </a:p>
        </p:txBody>
      </p:sp>
      <p:sp>
        <p:nvSpPr>
          <p:cNvPr id="3075" name="Rectangle 3"/>
          <p:cNvSpPr>
            <a:spLocks noGrp="1" noChangeArrowheads="1"/>
          </p:cNvSpPr>
          <p:nvPr>
            <p:ph type="dt" idx="1"/>
          </p:nvPr>
        </p:nvSpPr>
        <p:spPr bwMode="auto">
          <a:xfrm>
            <a:off x="3806825"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spcAft>
                <a:spcPct val="0"/>
              </a:spcAft>
              <a:buClrTx/>
              <a:defRPr sz="1200">
                <a:latin typeface="Times" charset="0"/>
              </a:defRPr>
            </a:lvl1pPr>
          </a:lstStyle>
          <a:p>
            <a:endParaRPr lang="en-US"/>
          </a:p>
        </p:txBody>
      </p:sp>
      <p:sp>
        <p:nvSpPr>
          <p:cNvPr id="3076" name="Rectangle 4"/>
          <p:cNvSpPr>
            <a:spLocks noGrp="1" noRot="1" noChangeAspect="1" noChangeArrowheads="1" noTextEdit="1"/>
          </p:cNvSpPr>
          <p:nvPr>
            <p:ph type="sldImg" idx="2"/>
          </p:nvPr>
        </p:nvSpPr>
        <p:spPr bwMode="auto">
          <a:xfrm>
            <a:off x="892175" y="739775"/>
            <a:ext cx="4933950" cy="370046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895350" y="4687888"/>
            <a:ext cx="4927600" cy="44402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9374188"/>
            <a:ext cx="291147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spcAft>
                <a:spcPct val="0"/>
              </a:spcAft>
              <a:buClrTx/>
              <a:defRPr sz="1200">
                <a:latin typeface="Times" charset="0"/>
              </a:defRPr>
            </a:lvl1pPr>
          </a:lstStyle>
          <a:p>
            <a:endParaRPr lang="en-US"/>
          </a:p>
        </p:txBody>
      </p:sp>
      <p:sp>
        <p:nvSpPr>
          <p:cNvPr id="3079" name="Rectangle 7"/>
          <p:cNvSpPr>
            <a:spLocks noGrp="1" noChangeArrowheads="1"/>
          </p:cNvSpPr>
          <p:nvPr>
            <p:ph type="sldNum" sz="quarter" idx="5"/>
          </p:nvPr>
        </p:nvSpPr>
        <p:spPr bwMode="auto">
          <a:xfrm>
            <a:off x="3806825" y="9374188"/>
            <a:ext cx="291147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spcAft>
                <a:spcPct val="0"/>
              </a:spcAft>
              <a:buClrTx/>
              <a:defRPr sz="1200">
                <a:latin typeface="Times" charset="0"/>
              </a:defRPr>
            </a:lvl1pPr>
          </a:lstStyle>
          <a:p>
            <a:fld id="{BF5752FD-C156-41EF-97A7-6ECA58D10365}" type="slidenum">
              <a:rPr lang="en-US"/>
              <a:pPr/>
              <a:t>‹#›</a:t>
            </a:fld>
            <a:endParaRPr lang="en-US"/>
          </a:p>
        </p:txBody>
      </p:sp>
    </p:spTree>
    <p:extLst>
      <p:ext uri="{BB962C8B-B14F-4D97-AF65-F5344CB8AC3E}">
        <p14:creationId xmlns:p14="http://schemas.microsoft.com/office/powerpoint/2010/main" val="36088053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mn-ea"/>
        <a:cs typeface="+mn-cs"/>
      </a:defRPr>
    </a:lvl2pPr>
    <a:lvl3pPr marL="914400" algn="l" rtl="0" fontAlgn="base">
      <a:spcBef>
        <a:spcPct val="30000"/>
      </a:spcBef>
      <a:spcAft>
        <a:spcPct val="0"/>
      </a:spcAft>
      <a:defRPr sz="1200" kern="1200">
        <a:solidFill>
          <a:schemeClr val="tx1"/>
        </a:solidFill>
        <a:latin typeface="Times" charset="0"/>
        <a:ea typeface="+mn-ea"/>
        <a:cs typeface="+mn-cs"/>
      </a:defRPr>
    </a:lvl3pPr>
    <a:lvl4pPr marL="1371600" algn="l" rtl="0" fontAlgn="base">
      <a:spcBef>
        <a:spcPct val="30000"/>
      </a:spcBef>
      <a:spcAft>
        <a:spcPct val="0"/>
      </a:spcAft>
      <a:defRPr sz="1200" kern="1200">
        <a:solidFill>
          <a:schemeClr val="tx1"/>
        </a:solidFill>
        <a:latin typeface="Times" charset="0"/>
        <a:ea typeface="+mn-ea"/>
        <a:cs typeface="+mn-cs"/>
      </a:defRPr>
    </a:lvl4pPr>
    <a:lvl5pPr marL="1828800" algn="l" rtl="0" fontAlgn="base">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1</a:t>
            </a:fld>
            <a:endParaRPr lang="en-US"/>
          </a:p>
        </p:txBody>
      </p:sp>
    </p:spTree>
    <p:extLst>
      <p:ext uri="{BB962C8B-B14F-4D97-AF65-F5344CB8AC3E}">
        <p14:creationId xmlns:p14="http://schemas.microsoft.com/office/powerpoint/2010/main" val="1258723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10</a:t>
            </a:fld>
            <a:endParaRPr lang="en-US"/>
          </a:p>
        </p:txBody>
      </p:sp>
    </p:spTree>
    <p:extLst>
      <p:ext uri="{BB962C8B-B14F-4D97-AF65-F5344CB8AC3E}">
        <p14:creationId xmlns:p14="http://schemas.microsoft.com/office/powerpoint/2010/main" val="1981983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11</a:t>
            </a:fld>
            <a:endParaRPr lang="en-US"/>
          </a:p>
        </p:txBody>
      </p:sp>
    </p:spTree>
    <p:extLst>
      <p:ext uri="{BB962C8B-B14F-4D97-AF65-F5344CB8AC3E}">
        <p14:creationId xmlns:p14="http://schemas.microsoft.com/office/powerpoint/2010/main" val="645049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12</a:t>
            </a:fld>
            <a:endParaRPr lang="en-US"/>
          </a:p>
        </p:txBody>
      </p:sp>
    </p:spTree>
    <p:extLst>
      <p:ext uri="{BB962C8B-B14F-4D97-AF65-F5344CB8AC3E}">
        <p14:creationId xmlns:p14="http://schemas.microsoft.com/office/powerpoint/2010/main" val="3722240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D21059-3DAA-4FE3-8B89-950A56E9DCDA}" type="slidenum">
              <a:rPr lang="en-US"/>
              <a:pPr/>
              <a:t>13</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2115041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AEC1CA-AB9D-4BF3-834F-B3548EEC2BFC}" type="slidenum">
              <a:rPr lang="en-US"/>
              <a:pPr/>
              <a:t>14</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89796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2</a:t>
            </a:fld>
            <a:endParaRPr lang="en-US"/>
          </a:p>
        </p:txBody>
      </p:sp>
    </p:spTree>
    <p:extLst>
      <p:ext uri="{BB962C8B-B14F-4D97-AF65-F5344CB8AC3E}">
        <p14:creationId xmlns:p14="http://schemas.microsoft.com/office/powerpoint/2010/main" val="795578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3</a:t>
            </a:fld>
            <a:endParaRPr lang="en-US"/>
          </a:p>
        </p:txBody>
      </p:sp>
    </p:spTree>
    <p:extLst>
      <p:ext uri="{BB962C8B-B14F-4D97-AF65-F5344CB8AC3E}">
        <p14:creationId xmlns:p14="http://schemas.microsoft.com/office/powerpoint/2010/main" val="3887475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4</a:t>
            </a:fld>
            <a:endParaRPr lang="en-US"/>
          </a:p>
        </p:txBody>
      </p:sp>
    </p:spTree>
    <p:extLst>
      <p:ext uri="{BB962C8B-B14F-4D97-AF65-F5344CB8AC3E}">
        <p14:creationId xmlns:p14="http://schemas.microsoft.com/office/powerpoint/2010/main" val="3028148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5</a:t>
            </a:fld>
            <a:endParaRPr lang="en-US"/>
          </a:p>
        </p:txBody>
      </p:sp>
    </p:spTree>
    <p:extLst>
      <p:ext uri="{BB962C8B-B14F-4D97-AF65-F5344CB8AC3E}">
        <p14:creationId xmlns:p14="http://schemas.microsoft.com/office/powerpoint/2010/main" val="1533537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6</a:t>
            </a:fld>
            <a:endParaRPr lang="en-US"/>
          </a:p>
        </p:txBody>
      </p:sp>
    </p:spTree>
    <p:extLst>
      <p:ext uri="{BB962C8B-B14F-4D97-AF65-F5344CB8AC3E}">
        <p14:creationId xmlns:p14="http://schemas.microsoft.com/office/powerpoint/2010/main" val="2799689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7</a:t>
            </a:fld>
            <a:endParaRPr lang="en-US"/>
          </a:p>
        </p:txBody>
      </p:sp>
    </p:spTree>
    <p:extLst>
      <p:ext uri="{BB962C8B-B14F-4D97-AF65-F5344CB8AC3E}">
        <p14:creationId xmlns:p14="http://schemas.microsoft.com/office/powerpoint/2010/main" val="486897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8</a:t>
            </a:fld>
            <a:endParaRPr lang="en-US"/>
          </a:p>
        </p:txBody>
      </p:sp>
    </p:spTree>
    <p:extLst>
      <p:ext uri="{BB962C8B-B14F-4D97-AF65-F5344CB8AC3E}">
        <p14:creationId xmlns:p14="http://schemas.microsoft.com/office/powerpoint/2010/main" val="3482069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F5752FD-C156-41EF-97A7-6ECA58D10365}" type="slidenum">
              <a:rPr lang="en-US" smtClean="0"/>
              <a:pPr/>
              <a:t>9</a:t>
            </a:fld>
            <a:endParaRPr lang="en-US"/>
          </a:p>
        </p:txBody>
      </p:sp>
    </p:spTree>
    <p:extLst>
      <p:ext uri="{BB962C8B-B14F-4D97-AF65-F5344CB8AC3E}">
        <p14:creationId xmlns:p14="http://schemas.microsoft.com/office/powerpoint/2010/main" val="40334140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1026"/>
          <p:cNvSpPr>
            <a:spLocks noGrp="1" noChangeArrowheads="1"/>
          </p:cNvSpPr>
          <p:nvPr>
            <p:ph type="ctrTitle"/>
          </p:nvPr>
        </p:nvSpPr>
        <p:spPr>
          <a:xfrm>
            <a:off x="685800" y="3429000"/>
            <a:ext cx="7543800" cy="533400"/>
          </a:xfrm>
        </p:spPr>
        <p:txBody>
          <a:bodyPr/>
          <a:lstStyle>
            <a:lvl1pPr>
              <a:defRPr sz="2800" b="1">
                <a:solidFill>
                  <a:schemeClr val="tx1"/>
                </a:solidFill>
              </a:defRPr>
            </a:lvl1pPr>
          </a:lstStyle>
          <a:p>
            <a:r>
              <a:rPr lang="en-US" smtClean="0"/>
              <a:t>Click to edit Master title style</a:t>
            </a:r>
            <a:endParaRPr lang="en-GB"/>
          </a:p>
        </p:txBody>
      </p:sp>
      <p:sp>
        <p:nvSpPr>
          <p:cNvPr id="30723" name="Rectangle 1027"/>
          <p:cNvSpPr>
            <a:spLocks noGrp="1" noChangeArrowheads="1"/>
          </p:cNvSpPr>
          <p:nvPr>
            <p:ph type="subTitle" idx="1"/>
          </p:nvPr>
        </p:nvSpPr>
        <p:spPr>
          <a:xfrm>
            <a:off x="685800" y="3962400"/>
            <a:ext cx="7086600" cy="457200"/>
          </a:xfrm>
        </p:spPr>
        <p:txBody>
          <a:bodyPr/>
          <a:lstStyle>
            <a:lvl1pPr marL="1588" indent="0">
              <a:lnSpc>
                <a:spcPct val="115000"/>
              </a:lnSpc>
              <a:buFont typeface="Arial" charset="0"/>
              <a:buNone/>
              <a:defRPr b="1">
                <a:solidFill>
                  <a:srgbClr val="E83F35"/>
                </a:solidFill>
              </a:defRPr>
            </a:lvl1pPr>
          </a:lstStyle>
          <a:p>
            <a:r>
              <a:rPr lang="en-US" smtClean="0"/>
              <a:t>Click to edit Master subtitle style</a:t>
            </a:r>
            <a:endParaRPr lang="en-GB"/>
          </a:p>
        </p:txBody>
      </p:sp>
      <p:sp>
        <p:nvSpPr>
          <p:cNvPr id="30726" name="Rectangle 1030"/>
          <p:cNvSpPr>
            <a:spLocks noChangeArrowheads="1"/>
          </p:cNvSpPr>
          <p:nvPr/>
        </p:nvSpPr>
        <p:spPr bwMode="auto">
          <a:xfrm>
            <a:off x="457200" y="6016625"/>
            <a:ext cx="4038600" cy="457200"/>
          </a:xfrm>
          <a:prstGeom prst="rect">
            <a:avLst/>
          </a:prstGeom>
          <a:noFill/>
          <a:ln w="9525">
            <a:noFill/>
            <a:miter lim="800000"/>
            <a:headEnd/>
            <a:tailEnd/>
          </a:ln>
          <a:effectLst/>
        </p:spPr>
        <p:txBody>
          <a:bodyPr>
            <a:spAutoFit/>
          </a:bodyPr>
          <a:lstStyle/>
          <a:p>
            <a:pPr eaLnBrk="0" hangingPunct="0">
              <a:spcBef>
                <a:spcPct val="0"/>
              </a:spcBef>
              <a:spcAft>
                <a:spcPct val="0"/>
              </a:spcAft>
              <a:buClrTx/>
            </a:pPr>
            <a:endParaRPr lang="en-GB" sz="2400">
              <a:latin typeface="Times" charset="0"/>
            </a:endParaRPr>
          </a:p>
        </p:txBody>
      </p:sp>
      <p:pic>
        <p:nvPicPr>
          <p:cNvPr id="30738" name="Picture 1042" descr="FE_Logo small"/>
          <p:cNvPicPr>
            <a:picLocks noChangeAspect="1" noChangeArrowheads="1"/>
          </p:cNvPicPr>
          <p:nvPr/>
        </p:nvPicPr>
        <p:blipFill>
          <a:blip r:embed="rId2" cstate="print"/>
          <a:srcRect/>
          <a:stretch>
            <a:fillRect/>
          </a:stretch>
        </p:blipFill>
        <p:spPr bwMode="auto">
          <a:xfrm>
            <a:off x="747713" y="1341438"/>
            <a:ext cx="2609850" cy="10541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260350"/>
            <a:ext cx="2076450" cy="568325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60350"/>
            <a:ext cx="6076950" cy="5683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305800" cy="685800"/>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457200" y="1219200"/>
            <a:ext cx="8305800" cy="4724400"/>
          </a:xfrm>
        </p:spPr>
        <p:txBody>
          <a:bodyPr/>
          <a:lstStyle/>
          <a:p>
            <a:r>
              <a:rPr lang="en-US" smtClean="0"/>
              <a:t>Click icon to add table</a:t>
            </a:r>
            <a:endParaRPr lang="en-AU"/>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219200"/>
            <a:ext cx="4076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86300" y="1219200"/>
            <a:ext cx="4076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60350"/>
            <a:ext cx="83058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219200"/>
            <a:ext cx="83058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2"/>
            <a:endParaRPr lang="en-GB" smtClean="0"/>
          </a:p>
        </p:txBody>
      </p:sp>
      <p:sp>
        <p:nvSpPr>
          <p:cNvPr id="1036" name="Text Box 12"/>
          <p:cNvSpPr txBox="1">
            <a:spLocks noChangeArrowheads="1"/>
          </p:cNvSpPr>
          <p:nvPr/>
        </p:nvSpPr>
        <p:spPr bwMode="auto">
          <a:xfrm>
            <a:off x="381000" y="6397625"/>
            <a:ext cx="339725" cy="228600"/>
          </a:xfrm>
          <a:prstGeom prst="rect">
            <a:avLst/>
          </a:prstGeom>
          <a:noFill/>
          <a:ln w="9525">
            <a:noFill/>
            <a:miter lim="800000"/>
            <a:headEnd/>
            <a:tailEnd/>
          </a:ln>
          <a:effectLst/>
        </p:spPr>
        <p:txBody>
          <a:bodyPr wrap="none">
            <a:spAutoFit/>
          </a:bodyPr>
          <a:lstStyle/>
          <a:p>
            <a:pPr eaLnBrk="0" hangingPunct="0">
              <a:spcBef>
                <a:spcPct val="0"/>
              </a:spcBef>
              <a:spcAft>
                <a:spcPct val="0"/>
              </a:spcAft>
              <a:buClrTx/>
            </a:pPr>
            <a:fld id="{E8914E87-E220-4F0E-9D90-D9B30531190F}" type="slidenum">
              <a:rPr lang="en-US" sz="800" b="1">
                <a:solidFill>
                  <a:srgbClr val="E83F35"/>
                </a:solidFill>
              </a:rPr>
              <a:pPr eaLnBrk="0" hangingPunct="0">
                <a:spcBef>
                  <a:spcPct val="0"/>
                </a:spcBef>
                <a:spcAft>
                  <a:spcPct val="0"/>
                </a:spcAft>
                <a:buClrTx/>
              </a:pPr>
              <a:t>‹#›</a:t>
            </a:fld>
            <a:r>
              <a:rPr lang="en-US" sz="900">
                <a:solidFill>
                  <a:srgbClr val="E83F35"/>
                </a:solidFill>
              </a:rPr>
              <a:t> </a:t>
            </a:r>
          </a:p>
        </p:txBody>
      </p:sp>
      <p:sp>
        <p:nvSpPr>
          <p:cNvPr id="1038" name="Line 14"/>
          <p:cNvSpPr>
            <a:spLocks noChangeShapeType="1"/>
          </p:cNvSpPr>
          <p:nvPr/>
        </p:nvSpPr>
        <p:spPr bwMode="auto">
          <a:xfrm>
            <a:off x="468313" y="6381750"/>
            <a:ext cx="8280400" cy="0"/>
          </a:xfrm>
          <a:prstGeom prst="line">
            <a:avLst/>
          </a:prstGeom>
          <a:noFill/>
          <a:ln w="9525">
            <a:solidFill>
              <a:srgbClr val="969696"/>
            </a:solidFill>
            <a:round/>
            <a:headEnd/>
            <a:tailEnd/>
          </a:ln>
          <a:effectLst/>
        </p:spPr>
        <p:txBody>
          <a:bodyPr/>
          <a:lstStyle/>
          <a:p>
            <a:endParaRPr lang="en-AU"/>
          </a:p>
        </p:txBody>
      </p:sp>
      <p:sp>
        <p:nvSpPr>
          <p:cNvPr id="1039" name="Text Box 15"/>
          <p:cNvSpPr txBox="1">
            <a:spLocks noChangeArrowheads="1"/>
          </p:cNvSpPr>
          <p:nvPr/>
        </p:nvSpPr>
        <p:spPr bwMode="auto">
          <a:xfrm>
            <a:off x="6588125" y="6400800"/>
            <a:ext cx="2232025" cy="214313"/>
          </a:xfrm>
          <a:prstGeom prst="rect">
            <a:avLst/>
          </a:prstGeom>
          <a:noFill/>
          <a:ln w="9525">
            <a:noFill/>
            <a:miter lim="800000"/>
            <a:headEnd/>
            <a:tailEnd/>
          </a:ln>
          <a:effectLst/>
        </p:spPr>
        <p:txBody>
          <a:bodyPr>
            <a:spAutoFit/>
          </a:bodyPr>
          <a:lstStyle/>
          <a:p>
            <a:pPr algn="r" eaLnBrk="0" hangingPunct="0">
              <a:spcBef>
                <a:spcPct val="0"/>
              </a:spcBef>
              <a:spcAft>
                <a:spcPct val="0"/>
              </a:spcAft>
              <a:buClrTx/>
            </a:pPr>
            <a:r>
              <a:rPr lang="en-US" sz="800" b="1">
                <a:solidFill>
                  <a:srgbClr val="E83F35"/>
                </a:solidFill>
              </a:rPr>
              <a:t>Frontier Economics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rtl="0" eaLnBrk="1" fontAlgn="base" hangingPunct="1">
        <a:spcBef>
          <a:spcPct val="0"/>
        </a:spcBef>
        <a:spcAft>
          <a:spcPct val="0"/>
        </a:spcAft>
        <a:defRPr sz="2600">
          <a:solidFill>
            <a:srgbClr val="E83F35"/>
          </a:solidFill>
          <a:latin typeface="+mj-lt"/>
          <a:ea typeface="+mj-ea"/>
          <a:cs typeface="+mj-cs"/>
        </a:defRPr>
      </a:lvl1pPr>
      <a:lvl2pPr algn="l" rtl="0" eaLnBrk="1" fontAlgn="base" hangingPunct="1">
        <a:spcBef>
          <a:spcPct val="0"/>
        </a:spcBef>
        <a:spcAft>
          <a:spcPct val="0"/>
        </a:spcAft>
        <a:defRPr sz="2600">
          <a:solidFill>
            <a:srgbClr val="E83F35"/>
          </a:solidFill>
          <a:latin typeface="Arial" charset="0"/>
        </a:defRPr>
      </a:lvl2pPr>
      <a:lvl3pPr algn="l" rtl="0" eaLnBrk="1" fontAlgn="base" hangingPunct="1">
        <a:spcBef>
          <a:spcPct val="0"/>
        </a:spcBef>
        <a:spcAft>
          <a:spcPct val="0"/>
        </a:spcAft>
        <a:defRPr sz="2600">
          <a:solidFill>
            <a:srgbClr val="E83F35"/>
          </a:solidFill>
          <a:latin typeface="Arial" charset="0"/>
        </a:defRPr>
      </a:lvl3pPr>
      <a:lvl4pPr algn="l" rtl="0" eaLnBrk="1" fontAlgn="base" hangingPunct="1">
        <a:spcBef>
          <a:spcPct val="0"/>
        </a:spcBef>
        <a:spcAft>
          <a:spcPct val="0"/>
        </a:spcAft>
        <a:defRPr sz="2600">
          <a:solidFill>
            <a:srgbClr val="E83F35"/>
          </a:solidFill>
          <a:latin typeface="Arial" charset="0"/>
        </a:defRPr>
      </a:lvl4pPr>
      <a:lvl5pPr algn="l" rtl="0" eaLnBrk="1" fontAlgn="base" hangingPunct="1">
        <a:spcBef>
          <a:spcPct val="0"/>
        </a:spcBef>
        <a:spcAft>
          <a:spcPct val="0"/>
        </a:spcAft>
        <a:defRPr sz="2600">
          <a:solidFill>
            <a:srgbClr val="E83F35"/>
          </a:solidFill>
          <a:latin typeface="Arial" charset="0"/>
        </a:defRPr>
      </a:lvl5pPr>
      <a:lvl6pPr marL="457200" algn="l" rtl="0" eaLnBrk="1" fontAlgn="base" hangingPunct="1">
        <a:spcBef>
          <a:spcPct val="0"/>
        </a:spcBef>
        <a:spcAft>
          <a:spcPct val="0"/>
        </a:spcAft>
        <a:defRPr sz="2600">
          <a:solidFill>
            <a:srgbClr val="E83F35"/>
          </a:solidFill>
          <a:latin typeface="Arial" charset="0"/>
        </a:defRPr>
      </a:lvl6pPr>
      <a:lvl7pPr marL="914400" algn="l" rtl="0" eaLnBrk="1" fontAlgn="base" hangingPunct="1">
        <a:spcBef>
          <a:spcPct val="0"/>
        </a:spcBef>
        <a:spcAft>
          <a:spcPct val="0"/>
        </a:spcAft>
        <a:defRPr sz="2600">
          <a:solidFill>
            <a:srgbClr val="E83F35"/>
          </a:solidFill>
          <a:latin typeface="Arial" charset="0"/>
        </a:defRPr>
      </a:lvl7pPr>
      <a:lvl8pPr marL="1371600" algn="l" rtl="0" eaLnBrk="1" fontAlgn="base" hangingPunct="1">
        <a:spcBef>
          <a:spcPct val="0"/>
        </a:spcBef>
        <a:spcAft>
          <a:spcPct val="0"/>
        </a:spcAft>
        <a:defRPr sz="2600">
          <a:solidFill>
            <a:srgbClr val="E83F35"/>
          </a:solidFill>
          <a:latin typeface="Arial" charset="0"/>
        </a:defRPr>
      </a:lvl8pPr>
      <a:lvl9pPr marL="1828800" algn="l" rtl="0" eaLnBrk="1" fontAlgn="base" hangingPunct="1">
        <a:spcBef>
          <a:spcPct val="0"/>
        </a:spcBef>
        <a:spcAft>
          <a:spcPct val="0"/>
        </a:spcAft>
        <a:defRPr sz="2600">
          <a:solidFill>
            <a:srgbClr val="E83F35"/>
          </a:solidFill>
          <a:latin typeface="Arial" charset="0"/>
        </a:defRPr>
      </a:lvl9pPr>
    </p:titleStyle>
    <p:bodyStyle>
      <a:lvl1pPr marL="274638" indent="-274638" algn="l" rtl="0" eaLnBrk="1" fontAlgn="base" hangingPunct="1">
        <a:spcBef>
          <a:spcPct val="20000"/>
        </a:spcBef>
        <a:spcAft>
          <a:spcPct val="20000"/>
        </a:spcAft>
        <a:buClr>
          <a:srgbClr val="E83F35"/>
        </a:buClr>
        <a:buFont typeface="Arial" charset="0"/>
        <a:buChar char="●"/>
        <a:defRPr sz="1600">
          <a:solidFill>
            <a:schemeClr val="tx1"/>
          </a:solidFill>
          <a:latin typeface="+mn-lt"/>
          <a:ea typeface="+mn-ea"/>
          <a:cs typeface="+mn-cs"/>
        </a:defRPr>
      </a:lvl1pPr>
      <a:lvl2pPr marL="622300" indent="-346075" algn="l" rtl="0" eaLnBrk="1" fontAlgn="base" hangingPunct="1">
        <a:spcBef>
          <a:spcPct val="20000"/>
        </a:spcBef>
        <a:spcAft>
          <a:spcPct val="20000"/>
        </a:spcAft>
        <a:buClr>
          <a:srgbClr val="E83F35"/>
        </a:buClr>
        <a:buFont typeface="Arial" charset="0"/>
        <a:buChar char="□"/>
        <a:defRPr sz="1400">
          <a:solidFill>
            <a:schemeClr val="tx1"/>
          </a:solidFill>
          <a:latin typeface="+mn-lt"/>
        </a:defRPr>
      </a:lvl2pPr>
      <a:lvl3pPr marL="987425" indent="-363538" algn="l" rtl="0" eaLnBrk="1" fontAlgn="base" hangingPunct="1">
        <a:spcBef>
          <a:spcPct val="10000"/>
        </a:spcBef>
        <a:spcAft>
          <a:spcPct val="10000"/>
        </a:spcAft>
        <a:buClr>
          <a:srgbClr val="E83F35"/>
        </a:buClr>
        <a:buChar char="•"/>
        <a:defRPr sz="1200">
          <a:solidFill>
            <a:schemeClr val="tx1"/>
          </a:solidFill>
          <a:latin typeface="+mn-lt"/>
        </a:defRPr>
      </a:lvl3pPr>
      <a:lvl4pPr marL="2478088" indent="-382588" algn="l" rtl="0" eaLnBrk="1" fontAlgn="base" hangingPunct="1">
        <a:lnSpc>
          <a:spcPct val="125000"/>
        </a:lnSpc>
        <a:spcBef>
          <a:spcPct val="20000"/>
        </a:spcBef>
        <a:spcAft>
          <a:spcPct val="0"/>
        </a:spcAft>
        <a:buClr>
          <a:srgbClr val="D90000"/>
        </a:buClr>
        <a:defRPr sz="1400">
          <a:solidFill>
            <a:srgbClr val="333333"/>
          </a:solidFill>
          <a:latin typeface="Garamond" pitchFamily="18" charset="0"/>
        </a:defRPr>
      </a:lvl4pPr>
      <a:lvl5pPr marL="3721100" algn="l" rtl="0" eaLnBrk="1" fontAlgn="base" hangingPunct="1">
        <a:spcBef>
          <a:spcPct val="20000"/>
        </a:spcBef>
        <a:spcAft>
          <a:spcPct val="0"/>
        </a:spcAft>
        <a:buClr>
          <a:srgbClr val="D90000"/>
        </a:buClr>
        <a:buFont typeface="Wingdings" pitchFamily="2" charset="2"/>
        <a:defRPr sz="1600">
          <a:solidFill>
            <a:srgbClr val="333333"/>
          </a:solidFill>
          <a:latin typeface="Garamond" pitchFamily="18" charset="0"/>
        </a:defRPr>
      </a:lvl5pPr>
      <a:lvl6pPr marL="4178300" algn="l" rtl="0" eaLnBrk="1" fontAlgn="base" hangingPunct="1">
        <a:spcBef>
          <a:spcPct val="20000"/>
        </a:spcBef>
        <a:spcAft>
          <a:spcPct val="0"/>
        </a:spcAft>
        <a:buClr>
          <a:srgbClr val="D90000"/>
        </a:buClr>
        <a:buFont typeface="Wingdings" pitchFamily="2" charset="2"/>
        <a:defRPr sz="1600">
          <a:solidFill>
            <a:srgbClr val="333333"/>
          </a:solidFill>
          <a:latin typeface="Garamond" pitchFamily="18" charset="0"/>
        </a:defRPr>
      </a:lvl6pPr>
      <a:lvl7pPr marL="4635500" algn="l" rtl="0" eaLnBrk="1" fontAlgn="base" hangingPunct="1">
        <a:spcBef>
          <a:spcPct val="20000"/>
        </a:spcBef>
        <a:spcAft>
          <a:spcPct val="0"/>
        </a:spcAft>
        <a:buClr>
          <a:srgbClr val="D90000"/>
        </a:buClr>
        <a:buFont typeface="Wingdings" pitchFamily="2" charset="2"/>
        <a:defRPr sz="1600">
          <a:solidFill>
            <a:srgbClr val="333333"/>
          </a:solidFill>
          <a:latin typeface="Garamond" pitchFamily="18" charset="0"/>
        </a:defRPr>
      </a:lvl7pPr>
      <a:lvl8pPr marL="5092700" algn="l" rtl="0" eaLnBrk="1" fontAlgn="base" hangingPunct="1">
        <a:spcBef>
          <a:spcPct val="20000"/>
        </a:spcBef>
        <a:spcAft>
          <a:spcPct val="0"/>
        </a:spcAft>
        <a:buClr>
          <a:srgbClr val="D90000"/>
        </a:buClr>
        <a:buFont typeface="Wingdings" pitchFamily="2" charset="2"/>
        <a:defRPr sz="1600">
          <a:solidFill>
            <a:srgbClr val="333333"/>
          </a:solidFill>
          <a:latin typeface="Garamond" pitchFamily="18" charset="0"/>
        </a:defRPr>
      </a:lvl8pPr>
      <a:lvl9pPr marL="5549900" algn="l" rtl="0" eaLnBrk="1" fontAlgn="base" hangingPunct="1">
        <a:spcBef>
          <a:spcPct val="20000"/>
        </a:spcBef>
        <a:spcAft>
          <a:spcPct val="0"/>
        </a:spcAft>
        <a:buClr>
          <a:srgbClr val="D90000"/>
        </a:buClr>
        <a:buFont typeface="Wingdings" pitchFamily="2" charset="2"/>
        <a:defRPr sz="1600">
          <a:solidFill>
            <a:srgbClr val="333333"/>
          </a:solidFill>
          <a:latin typeface="Garamond"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frontier-economics.com.au/"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685800" y="2823592"/>
            <a:ext cx="7543800" cy="533400"/>
          </a:xfrm>
        </p:spPr>
        <p:txBody>
          <a:bodyPr/>
          <a:lstStyle/>
          <a:p>
            <a:r>
              <a:rPr lang="en-GB" b="0" dirty="0" smtClean="0"/>
              <a:t>Why do regulated assets sell for more than the RAB?</a:t>
            </a:r>
            <a:endParaRPr lang="en-GB" b="0" dirty="0"/>
          </a:p>
        </p:txBody>
      </p:sp>
      <p:sp>
        <p:nvSpPr>
          <p:cNvPr id="193539" name="Rectangle 3"/>
          <p:cNvSpPr>
            <a:spLocks noGrp="1" noChangeArrowheads="1"/>
          </p:cNvSpPr>
          <p:nvPr>
            <p:ph type="subTitle" idx="1"/>
          </p:nvPr>
        </p:nvSpPr>
        <p:spPr>
          <a:xfrm>
            <a:off x="712788" y="3860800"/>
            <a:ext cx="7086600" cy="457200"/>
          </a:xfrm>
        </p:spPr>
        <p:txBody>
          <a:bodyPr/>
          <a:lstStyle/>
          <a:p>
            <a:r>
              <a:rPr lang="en-GB" b="0" dirty="0" smtClean="0">
                <a:latin typeface="+mj-lt"/>
              </a:rPr>
              <a:t>IPART 25</a:t>
            </a:r>
            <a:r>
              <a:rPr lang="en-GB" b="0" baseline="30000" dirty="0" smtClean="0">
                <a:latin typeface="+mj-lt"/>
              </a:rPr>
              <a:t>th</a:t>
            </a:r>
            <a:r>
              <a:rPr lang="en-GB" b="0" dirty="0" smtClean="0">
                <a:latin typeface="+mj-lt"/>
              </a:rPr>
              <a:t> </a:t>
            </a:r>
            <a:r>
              <a:rPr lang="en-GB" b="0" dirty="0">
                <a:latin typeface="+mj-lt"/>
              </a:rPr>
              <a:t>A</a:t>
            </a:r>
            <a:r>
              <a:rPr lang="en-GB" b="0" dirty="0" smtClean="0">
                <a:latin typeface="+mj-lt"/>
              </a:rPr>
              <a:t>nniversary Conference</a:t>
            </a:r>
            <a:endParaRPr lang="en-GB" b="0" dirty="0">
              <a:latin typeface="+mj-lt"/>
            </a:endParaRPr>
          </a:p>
        </p:txBody>
      </p:sp>
      <p:sp>
        <p:nvSpPr>
          <p:cNvPr id="193540" name="Rectangle 4"/>
          <p:cNvSpPr>
            <a:spLocks noChangeArrowheads="1"/>
          </p:cNvSpPr>
          <p:nvPr/>
        </p:nvSpPr>
        <p:spPr bwMode="auto">
          <a:xfrm>
            <a:off x="725488" y="4772025"/>
            <a:ext cx="7086600" cy="457200"/>
          </a:xfrm>
          <a:prstGeom prst="rect">
            <a:avLst/>
          </a:prstGeom>
          <a:noFill/>
          <a:ln w="9525">
            <a:noFill/>
            <a:miter lim="800000"/>
            <a:headEnd/>
            <a:tailEnd/>
          </a:ln>
          <a:effectLst/>
        </p:spPr>
        <p:txBody>
          <a:bodyPr/>
          <a:lstStyle/>
          <a:p>
            <a:pPr marL="1588">
              <a:lnSpc>
                <a:spcPct val="115000"/>
              </a:lnSpc>
              <a:buClr>
                <a:srgbClr val="E83F35"/>
              </a:buClr>
              <a:buFont typeface="Arial" charset="0"/>
              <a:buNone/>
            </a:pPr>
            <a:r>
              <a:rPr lang="en-GB" dirty="0" smtClean="0">
                <a:solidFill>
                  <a:srgbClr val="E83F35"/>
                </a:solidFill>
              </a:rPr>
              <a:t>October 2017</a:t>
            </a:r>
            <a:endParaRPr lang="en-GB" dirty="0">
              <a:solidFill>
                <a:srgbClr val="E83F35"/>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GB" dirty="0" smtClean="0"/>
              <a:t>Control premium</a:t>
            </a:r>
            <a:endParaRPr lang="en-GB" dirty="0"/>
          </a:p>
        </p:txBody>
      </p:sp>
      <p:sp>
        <p:nvSpPr>
          <p:cNvPr id="16" name="Rectangle 41"/>
          <p:cNvSpPr txBox="1">
            <a:spLocks noChangeArrowheads="1"/>
          </p:cNvSpPr>
          <p:nvPr/>
        </p:nvSpPr>
        <p:spPr bwMode="auto">
          <a:xfrm>
            <a:off x="323528" y="860282"/>
            <a:ext cx="8054185" cy="584775"/>
          </a:xfrm>
          <a:prstGeom prst="rect">
            <a:avLst/>
          </a:prstGeom>
          <a:noFill/>
          <a:ln w="9525" cap="flat" algn="ctr">
            <a:noFill/>
            <a:miter lim="800000"/>
            <a:headEnd/>
            <a:tailEnd/>
          </a:ln>
          <a:effectLst/>
        </p:spPr>
        <p:txBody>
          <a:bodyPr vert="horz" wrap="square" lIns="91440" tIns="45720" rIns="91440" bIns="45720" numCol="1" anchor="ctr" anchorCtr="0" compatLnSpc="1">
            <a:prstTxWarp prst="textNoShape">
              <a:avLst/>
            </a:prstTxWarp>
            <a:spAutoFit/>
          </a:bodyPr>
          <a:lstStyle/>
          <a:p>
            <a:pPr marL="268288" indent="-268288">
              <a:buClr>
                <a:srgbClr val="E83F35"/>
              </a:buClr>
              <a:buFont typeface="Arial" panose="020B0604020202020204" pitchFamily="34" charset="0"/>
              <a:buChar char="●"/>
              <a:defRPr/>
            </a:pPr>
            <a:r>
              <a:rPr lang="en-GB" kern="0" dirty="0" smtClean="0">
                <a:latin typeface="+mj-lt"/>
                <a:ea typeface="+mn-ea"/>
              </a:rPr>
              <a:t>In corporate takeover transactions, a premium is usually paid to acquire a controlling interest.  Most estimates of this premium are in the order of 30%.</a:t>
            </a:r>
            <a:endParaRPr lang="en-GB" sz="1100" kern="0" dirty="0">
              <a:latin typeface="+mj-lt"/>
            </a:endParaRPr>
          </a:p>
        </p:txBody>
      </p:sp>
      <p:sp>
        <p:nvSpPr>
          <p:cNvPr id="9" name="Freeform 103"/>
          <p:cNvSpPr>
            <a:spLocks/>
          </p:cNvSpPr>
          <p:nvPr/>
        </p:nvSpPr>
        <p:spPr bwMode="auto">
          <a:xfrm>
            <a:off x="912750" y="1661081"/>
            <a:ext cx="3204742" cy="2271975"/>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b="1" dirty="0" smtClean="0"/>
              <a:t>Grant Samuel:</a:t>
            </a:r>
            <a:r>
              <a:rPr lang="en-AU" sz="1400" dirty="0" smtClean="0"/>
              <a:t> The </a:t>
            </a:r>
            <a:r>
              <a:rPr lang="en-AU" sz="1400" dirty="0"/>
              <a:t>level of premiums observed in takeovers varies depending on the circumstances of the target and other factors (such as the potential for competing offers, synergies available to bidders and the strategic importance to the bidders of the target) but tend to fall in the range 20-35%.</a:t>
            </a:r>
            <a:endParaRPr lang="en-AU" sz="600" dirty="0"/>
          </a:p>
        </p:txBody>
      </p:sp>
      <p:sp>
        <p:nvSpPr>
          <p:cNvPr id="11" name="Rectangle 10"/>
          <p:cNvSpPr/>
          <p:nvPr/>
        </p:nvSpPr>
        <p:spPr>
          <a:xfrm>
            <a:off x="827584" y="3996680"/>
            <a:ext cx="3528392" cy="587020"/>
          </a:xfrm>
          <a:prstGeom prst="rect">
            <a:avLst/>
          </a:prstGeom>
        </p:spPr>
        <p:txBody>
          <a:bodyPr wrap="square">
            <a:spAutoFit/>
          </a:bodyPr>
          <a:lstStyle/>
          <a:p>
            <a:pPr marL="0" marR="0">
              <a:lnSpc>
                <a:spcPct val="110000"/>
              </a:lnSpc>
              <a:spcBef>
                <a:spcPts val="600"/>
              </a:spcBef>
              <a:spcAft>
                <a:spcPts val="1200"/>
              </a:spcAft>
            </a:pPr>
            <a:r>
              <a:rPr lang="en-AU" sz="1000" dirty="0"/>
              <a:t>Grant Samuel &amp; Associates, 2014, </a:t>
            </a:r>
            <a:r>
              <a:rPr lang="en-AU" sz="1000" i="1" dirty="0"/>
              <a:t>Takeover Offer from </a:t>
            </a:r>
            <a:r>
              <a:rPr lang="en-AU" sz="1000" i="1" dirty="0" err="1"/>
              <a:t>Baosteel</a:t>
            </a:r>
            <a:r>
              <a:rPr lang="en-AU" sz="1000" i="1" dirty="0"/>
              <a:t> and Aurizon - Independent Expert Report for Aquila Resources Limited</a:t>
            </a:r>
            <a:r>
              <a:rPr lang="en-AU" sz="1000" dirty="0"/>
              <a:t>, 20 June, p. 65.</a:t>
            </a:r>
            <a:endParaRPr lang="en-US" sz="1000" i="1" dirty="0">
              <a:latin typeface="Arial" panose="020B0604020202020204" pitchFamily="34" charset="0"/>
              <a:ea typeface="Times" panose="02020603050405020304" pitchFamily="18" charset="0"/>
            </a:endParaRPr>
          </a:p>
        </p:txBody>
      </p:sp>
      <p:sp>
        <p:nvSpPr>
          <p:cNvPr id="14" name="Freeform 103"/>
          <p:cNvSpPr>
            <a:spLocks/>
          </p:cNvSpPr>
          <p:nvPr/>
        </p:nvSpPr>
        <p:spPr bwMode="auto">
          <a:xfrm>
            <a:off x="4801182" y="1661081"/>
            <a:ext cx="3204742" cy="2271975"/>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b="1" dirty="0" err="1" smtClean="0"/>
              <a:t>Lonergan</a:t>
            </a:r>
            <a:r>
              <a:rPr lang="en-AU" sz="1400" b="1" dirty="0" smtClean="0"/>
              <a:t> Edwards:</a:t>
            </a:r>
            <a:r>
              <a:rPr lang="en-AU" sz="1400" dirty="0" smtClean="0"/>
              <a:t> Empirical </a:t>
            </a:r>
            <a:r>
              <a:rPr lang="en-AU" sz="1400" dirty="0"/>
              <a:t>evidence undertaken by LEA indicates that the average premium paid above the listed market price in successful takeovers in Australia ranges between 30% and 35% (assuming the pre-bid market price does not reflect any speculation of the takeover)</a:t>
            </a:r>
            <a:endParaRPr lang="en-AU" sz="500" dirty="0"/>
          </a:p>
        </p:txBody>
      </p:sp>
      <p:sp>
        <p:nvSpPr>
          <p:cNvPr id="15" name="Rectangle 14"/>
          <p:cNvSpPr/>
          <p:nvPr/>
        </p:nvSpPr>
        <p:spPr>
          <a:xfrm>
            <a:off x="4716016" y="3996680"/>
            <a:ext cx="3528392" cy="587020"/>
          </a:xfrm>
          <a:prstGeom prst="rect">
            <a:avLst/>
          </a:prstGeom>
        </p:spPr>
        <p:txBody>
          <a:bodyPr wrap="square">
            <a:spAutoFit/>
          </a:bodyPr>
          <a:lstStyle/>
          <a:p>
            <a:pPr marL="0" marR="0">
              <a:lnSpc>
                <a:spcPct val="110000"/>
              </a:lnSpc>
              <a:spcBef>
                <a:spcPts val="600"/>
              </a:spcBef>
              <a:spcAft>
                <a:spcPts val="1200"/>
              </a:spcAft>
            </a:pPr>
            <a:r>
              <a:rPr lang="en-AU" sz="1000" dirty="0" err="1"/>
              <a:t>Lonergan</a:t>
            </a:r>
            <a:r>
              <a:rPr lang="en-AU" sz="1000" dirty="0"/>
              <a:t> Edwards &amp; Associates, 2014, </a:t>
            </a:r>
            <a:r>
              <a:rPr lang="en-AU" sz="1000" i="1" dirty="0"/>
              <a:t>Takeover Offer for Country Road Limited – Independent Expert Report</a:t>
            </a:r>
            <a:r>
              <a:rPr lang="en-AU" sz="1000" dirty="0"/>
              <a:t>, 21 July, p. </a:t>
            </a:r>
            <a:r>
              <a:rPr lang="en-AU" sz="1000" dirty="0" smtClean="0"/>
              <a:t>45.</a:t>
            </a:r>
            <a:endParaRPr lang="en-US" sz="1000" i="1" dirty="0">
              <a:latin typeface="Arial" panose="020B0604020202020204" pitchFamily="34" charset="0"/>
              <a:ea typeface="Times" panose="02020603050405020304" pitchFamily="18" charset="0"/>
            </a:endParaRPr>
          </a:p>
        </p:txBody>
      </p:sp>
      <p:sp>
        <p:nvSpPr>
          <p:cNvPr id="18" name="Freeform 103"/>
          <p:cNvSpPr>
            <a:spLocks/>
          </p:cNvSpPr>
          <p:nvPr/>
        </p:nvSpPr>
        <p:spPr bwMode="auto">
          <a:xfrm>
            <a:off x="900647" y="4736757"/>
            <a:ext cx="7199745" cy="648072"/>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b="1" dirty="0" smtClean="0"/>
              <a:t>EY:</a:t>
            </a:r>
            <a:r>
              <a:rPr lang="en-AU" sz="1400" dirty="0" smtClean="0"/>
              <a:t> The </a:t>
            </a:r>
            <a:r>
              <a:rPr lang="en-AU" sz="1400" dirty="0"/>
              <a:t>range of control premiums consistently referred to in Australia is generally between 20% and 40%.</a:t>
            </a:r>
            <a:endParaRPr lang="en-AU" sz="400" dirty="0"/>
          </a:p>
        </p:txBody>
      </p:sp>
      <p:sp>
        <p:nvSpPr>
          <p:cNvPr id="20" name="Rectangle 19"/>
          <p:cNvSpPr/>
          <p:nvPr/>
        </p:nvSpPr>
        <p:spPr>
          <a:xfrm>
            <a:off x="862675" y="5600853"/>
            <a:ext cx="7309725" cy="492443"/>
          </a:xfrm>
          <a:prstGeom prst="rect">
            <a:avLst/>
          </a:prstGeom>
        </p:spPr>
        <p:txBody>
          <a:bodyPr wrap="square">
            <a:spAutoFit/>
          </a:bodyPr>
          <a:lstStyle/>
          <a:p>
            <a:pPr marL="0" marR="0">
              <a:spcBef>
                <a:spcPts val="0"/>
              </a:spcBef>
              <a:spcAft>
                <a:spcPts val="0"/>
              </a:spcAft>
            </a:pPr>
            <a:r>
              <a:rPr lang="en-AU" sz="1000" dirty="0"/>
              <a:t>EY, 2015, </a:t>
            </a:r>
            <a:r>
              <a:rPr lang="en-AU" sz="1000" i="1" dirty="0"/>
              <a:t>Independent Expert’s Report and Financial Services Guide - </a:t>
            </a:r>
            <a:r>
              <a:rPr lang="en-AU" sz="1000" i="1" dirty="0" err="1"/>
              <a:t>PanAust</a:t>
            </a:r>
            <a:r>
              <a:rPr lang="en-AU" sz="1000" i="1" dirty="0"/>
              <a:t> Limited Takeover Offer from </a:t>
            </a:r>
            <a:r>
              <a:rPr lang="en-AU" sz="1000" i="1" dirty="0" smtClean="0"/>
              <a:t>Guangdong Risking </a:t>
            </a:r>
            <a:r>
              <a:rPr lang="en-AU" sz="1000" i="1" dirty="0"/>
              <a:t>H.K. (Holding) Limited</a:t>
            </a:r>
            <a:r>
              <a:rPr lang="en-AU" sz="1000" dirty="0"/>
              <a:t>, 24 April, p. 65</a:t>
            </a:r>
            <a:r>
              <a:rPr lang="en-AU" dirty="0"/>
              <a:t>.</a:t>
            </a:r>
            <a:endParaRPr lang="en-US" sz="1000" i="1" dirty="0">
              <a:latin typeface="Arial" panose="020B0604020202020204" pitchFamily="34" charset="0"/>
              <a:ea typeface="Times" panose="02020603050405020304" pitchFamily="18" charset="0"/>
            </a:endParaRPr>
          </a:p>
        </p:txBody>
      </p:sp>
    </p:spTree>
    <p:extLst>
      <p:ext uri="{BB962C8B-B14F-4D97-AF65-F5344CB8AC3E}">
        <p14:creationId xmlns:p14="http://schemas.microsoft.com/office/powerpoint/2010/main" val="2898118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GB" dirty="0" smtClean="0"/>
              <a:t>The SPARK equity capital raising</a:t>
            </a:r>
            <a:endParaRPr lang="en-GB" dirty="0"/>
          </a:p>
        </p:txBody>
      </p:sp>
      <p:sp>
        <p:nvSpPr>
          <p:cNvPr id="16" name="Rectangle 41"/>
          <p:cNvSpPr txBox="1">
            <a:spLocks noChangeArrowheads="1"/>
          </p:cNvSpPr>
          <p:nvPr/>
        </p:nvSpPr>
        <p:spPr bwMode="auto">
          <a:xfrm>
            <a:off x="457200" y="908720"/>
            <a:ext cx="8054185" cy="5367623"/>
          </a:xfrm>
          <a:prstGeom prst="rect">
            <a:avLst/>
          </a:prstGeom>
          <a:noFill/>
          <a:ln w="9525" cap="flat" algn="ctr">
            <a:noFill/>
            <a:miter lim="800000"/>
            <a:headEnd/>
            <a:tailEnd/>
          </a:ln>
          <a:effectLst/>
        </p:spPr>
        <p:txBody>
          <a:bodyPr vert="horz" wrap="square" lIns="91440" tIns="45720" rIns="91440" bIns="45720" numCol="1" anchor="ctr" anchorCtr="0" compatLnSpc="1">
            <a:prstTxWarp prst="textNoShape">
              <a:avLst/>
            </a:prstTxWarp>
            <a:spAutoFit/>
          </a:bodyPr>
          <a:lstStyle/>
          <a:p>
            <a:pPr marL="268288" indent="-268288">
              <a:buClr>
                <a:srgbClr val="E83F35"/>
              </a:buClr>
              <a:buFont typeface="Arial" panose="020B0604020202020204" pitchFamily="34" charset="0"/>
              <a:buChar char="●"/>
              <a:defRPr/>
            </a:pPr>
            <a:r>
              <a:rPr lang="en-GB" kern="0" dirty="0" smtClean="0">
                <a:latin typeface="+mj-lt"/>
                <a:ea typeface="+mn-ea"/>
              </a:rPr>
              <a:t>SPARK raised $405.4 million in new equity to partially fund its share of the purchase price.</a:t>
            </a:r>
          </a:p>
          <a:p>
            <a:pPr marL="268288" indent="-268288">
              <a:buClr>
                <a:srgbClr val="E83F35"/>
              </a:buClr>
              <a:buFont typeface="Arial" panose="020B0604020202020204" pitchFamily="34" charset="0"/>
              <a:buChar char="●"/>
              <a:defRPr/>
            </a:pPr>
            <a:r>
              <a:rPr lang="en-GB" kern="0" dirty="0" smtClean="0">
                <a:latin typeface="+mj-lt"/>
                <a:ea typeface="+mn-ea"/>
              </a:rPr>
              <a:t>New shares were issued at $182 (net of imminent 6 cent dividend).</a:t>
            </a:r>
          </a:p>
          <a:p>
            <a:pPr marL="268288" indent="-268288">
              <a:buClr>
                <a:srgbClr val="E83F35"/>
              </a:buClr>
              <a:buFont typeface="Arial" panose="020B0604020202020204" pitchFamily="34" charset="0"/>
              <a:buChar char="●"/>
              <a:defRPr/>
            </a:pPr>
            <a:r>
              <a:rPr lang="en-GB" kern="0" dirty="0" smtClean="0">
                <a:latin typeface="+mj-lt"/>
                <a:ea typeface="+mn-ea"/>
              </a:rPr>
              <a:t>Investor presentation materials contained dividend guidance for the next three years.  These dividends alone provided investors with a yield of:</a:t>
            </a:r>
          </a:p>
          <a:p>
            <a:pPr marL="725488" lvl="1" indent="-268288">
              <a:buClr>
                <a:srgbClr val="E83F35"/>
              </a:buClr>
              <a:buFont typeface="Arial" panose="020B0604020202020204" pitchFamily="34" charset="0"/>
              <a:buChar char="●"/>
              <a:defRPr/>
            </a:pPr>
            <a:r>
              <a:rPr lang="en-GB" kern="0" dirty="0" smtClean="0">
                <a:latin typeface="+mj-lt"/>
                <a:ea typeface="+mn-ea"/>
              </a:rPr>
              <a:t>6.9% in Year 1</a:t>
            </a:r>
          </a:p>
          <a:p>
            <a:pPr marL="725488" lvl="1" indent="-268288">
              <a:buClr>
                <a:srgbClr val="E83F35"/>
              </a:buClr>
              <a:buFont typeface="Arial" panose="020B0604020202020204" pitchFamily="34" charset="0"/>
              <a:buChar char="●"/>
              <a:defRPr/>
            </a:pPr>
            <a:r>
              <a:rPr lang="en-GB" kern="0" dirty="0" smtClean="0">
                <a:latin typeface="+mj-lt"/>
                <a:ea typeface="+mn-ea"/>
              </a:rPr>
              <a:t>7.1% in Year 2</a:t>
            </a:r>
          </a:p>
          <a:p>
            <a:pPr marL="725488" lvl="1" indent="-268288">
              <a:buClr>
                <a:srgbClr val="E83F35"/>
              </a:buClr>
              <a:buFont typeface="Arial" panose="020B0604020202020204" pitchFamily="34" charset="0"/>
              <a:buChar char="●"/>
              <a:defRPr/>
            </a:pPr>
            <a:r>
              <a:rPr lang="en-GB" kern="0" dirty="0" smtClean="0">
                <a:latin typeface="+mj-lt"/>
                <a:ea typeface="+mn-ea"/>
              </a:rPr>
              <a:t>7.4% in Year 3</a:t>
            </a:r>
          </a:p>
          <a:p>
            <a:pPr marL="725488" lvl="1" indent="-268288">
              <a:buClr>
                <a:srgbClr val="E83F35"/>
              </a:buClr>
              <a:buFont typeface="Arial" panose="020B0604020202020204" pitchFamily="34" charset="0"/>
              <a:buChar char="●"/>
              <a:defRPr/>
            </a:pPr>
            <a:endParaRPr lang="en-GB" kern="0" dirty="0">
              <a:latin typeface="+mj-lt"/>
              <a:ea typeface="+mn-ea"/>
            </a:endParaRPr>
          </a:p>
          <a:p>
            <a:pPr marL="268288" indent="-268288">
              <a:buClr>
                <a:srgbClr val="E83F35"/>
              </a:buClr>
              <a:buFont typeface="Arial" panose="020B0604020202020204" pitchFamily="34" charset="0"/>
              <a:buChar char="●"/>
              <a:defRPr/>
            </a:pPr>
            <a:r>
              <a:rPr lang="en-GB" kern="0" dirty="0" smtClean="0">
                <a:latin typeface="+mj-lt"/>
                <a:ea typeface="+mn-ea"/>
              </a:rPr>
              <a:t>But this is only part of the return to equity holders.</a:t>
            </a:r>
          </a:p>
          <a:p>
            <a:pPr marL="268288" indent="-268288">
              <a:buClr>
                <a:srgbClr val="E83F35"/>
              </a:buClr>
              <a:buFont typeface="Arial" panose="020B0604020202020204" pitchFamily="34" charset="0"/>
              <a:buChar char="●"/>
              <a:defRPr/>
            </a:pPr>
            <a:r>
              <a:rPr lang="en-GB" kern="0" dirty="0" smtClean="0">
                <a:latin typeface="+mj-lt"/>
                <a:ea typeface="+mn-ea"/>
              </a:rPr>
              <a:t>Even if there is no real growth in the share price, just adding inflation gets to a return in the mid-9s.</a:t>
            </a:r>
          </a:p>
          <a:p>
            <a:pPr marL="268288" indent="-268288">
              <a:buClr>
                <a:srgbClr val="E83F35"/>
              </a:buClr>
              <a:buFont typeface="Arial" panose="020B0604020202020204" pitchFamily="34" charset="0"/>
              <a:buChar char="●"/>
              <a:defRPr/>
            </a:pPr>
            <a:r>
              <a:rPr lang="en-GB" kern="0" dirty="0" smtClean="0">
                <a:latin typeface="+mj-lt"/>
                <a:ea typeface="+mn-ea"/>
              </a:rPr>
              <a:t>Add the benefit of dividend imputation credits to that.</a:t>
            </a:r>
          </a:p>
          <a:p>
            <a:pPr marL="268288" indent="-268288">
              <a:buClr>
                <a:srgbClr val="E83F35"/>
              </a:buClr>
              <a:buFont typeface="Arial" panose="020B0604020202020204" pitchFamily="34" charset="0"/>
              <a:buChar char="●"/>
              <a:defRPr/>
            </a:pPr>
            <a:endParaRPr lang="en-GB" kern="0" dirty="0">
              <a:latin typeface="+mj-lt"/>
              <a:ea typeface="+mn-ea"/>
            </a:endParaRPr>
          </a:p>
          <a:p>
            <a:pPr marL="268288" indent="-268288">
              <a:buClr>
                <a:srgbClr val="E83F35"/>
              </a:buClr>
              <a:buFont typeface="Arial" panose="020B0604020202020204" pitchFamily="34" charset="0"/>
              <a:buChar char="●"/>
              <a:defRPr/>
            </a:pPr>
            <a:r>
              <a:rPr lang="en-GB" kern="0" dirty="0" smtClean="0">
                <a:latin typeface="+mj-lt"/>
                <a:ea typeface="+mn-ea"/>
              </a:rPr>
              <a:t>This all implies that the new issue was priced to provide a return to shareholders well in excess of the then allowed return of 7.1%</a:t>
            </a:r>
          </a:p>
          <a:p>
            <a:pPr marL="268288" indent="-268288">
              <a:buClr>
                <a:srgbClr val="E83F35"/>
              </a:buClr>
              <a:buFont typeface="Arial" panose="020B0604020202020204" pitchFamily="34" charset="0"/>
              <a:buChar char="●"/>
              <a:defRPr/>
            </a:pPr>
            <a:endParaRPr lang="en-GB" sz="1100" kern="0" dirty="0">
              <a:latin typeface="+mj-lt"/>
            </a:endParaRPr>
          </a:p>
        </p:txBody>
      </p:sp>
    </p:spTree>
    <p:extLst>
      <p:ext uri="{BB962C8B-B14F-4D97-AF65-F5344CB8AC3E}">
        <p14:creationId xmlns:p14="http://schemas.microsoft.com/office/powerpoint/2010/main" val="239735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GB" dirty="0" smtClean="0"/>
              <a:t>AER’s consideration of transaction multiples</a:t>
            </a:r>
            <a:endParaRPr lang="en-GB" dirty="0"/>
          </a:p>
        </p:txBody>
      </p:sp>
      <p:sp>
        <p:nvSpPr>
          <p:cNvPr id="16" name="Rectangle 41"/>
          <p:cNvSpPr txBox="1">
            <a:spLocks noChangeArrowheads="1"/>
          </p:cNvSpPr>
          <p:nvPr/>
        </p:nvSpPr>
        <p:spPr bwMode="auto">
          <a:xfrm>
            <a:off x="426518" y="806978"/>
            <a:ext cx="8054185" cy="1181862"/>
          </a:xfrm>
          <a:prstGeom prst="rect">
            <a:avLst/>
          </a:prstGeom>
          <a:noFill/>
          <a:ln w="9525" cap="flat" algn="ctr">
            <a:noFill/>
            <a:miter lim="800000"/>
            <a:headEnd/>
            <a:tailEnd/>
          </a:ln>
          <a:effectLst/>
        </p:spPr>
        <p:txBody>
          <a:bodyPr vert="horz" wrap="square" lIns="91440" tIns="45720" rIns="91440" bIns="45720" numCol="1" anchor="ctr" anchorCtr="0" compatLnSpc="1">
            <a:prstTxWarp prst="textNoShape">
              <a:avLst/>
            </a:prstTxWarp>
            <a:spAutoFit/>
          </a:bodyPr>
          <a:lstStyle/>
          <a:p>
            <a:pPr marL="268288" indent="-268288">
              <a:buClr>
                <a:srgbClr val="E83F35"/>
              </a:buClr>
              <a:buFont typeface="Arial" panose="020B0604020202020204" pitchFamily="34" charset="0"/>
              <a:buChar char="●"/>
              <a:defRPr/>
            </a:pPr>
            <a:r>
              <a:rPr lang="en-GB" kern="0" dirty="0" smtClean="0">
                <a:latin typeface="+mj-lt"/>
                <a:ea typeface="+mn-ea"/>
              </a:rPr>
              <a:t>The AER has considered how transaction multiples might be used as some sort of cross check on the reasonableness of its allowed return on equity.  </a:t>
            </a:r>
          </a:p>
          <a:p>
            <a:pPr marL="268288" indent="-268288">
              <a:buClr>
                <a:srgbClr val="E83F35"/>
              </a:buClr>
              <a:buFont typeface="Arial" panose="020B0604020202020204" pitchFamily="34" charset="0"/>
              <a:buChar char="●"/>
              <a:defRPr/>
            </a:pPr>
            <a:r>
              <a:rPr lang="en-GB" kern="0" dirty="0" smtClean="0">
                <a:latin typeface="+mj-lt"/>
                <a:ea typeface="+mn-ea"/>
              </a:rPr>
              <a:t>AER concludes that no real use can be made of this information.</a:t>
            </a:r>
          </a:p>
          <a:p>
            <a:pPr>
              <a:buClr>
                <a:srgbClr val="E83F35"/>
              </a:buClr>
              <a:defRPr/>
            </a:pPr>
            <a:endParaRPr lang="en-GB" sz="1100" kern="0" dirty="0">
              <a:latin typeface="+mj-lt"/>
            </a:endParaRPr>
          </a:p>
        </p:txBody>
      </p:sp>
      <p:sp>
        <p:nvSpPr>
          <p:cNvPr id="7" name="Rectangle 6"/>
          <p:cNvSpPr/>
          <p:nvPr/>
        </p:nvSpPr>
        <p:spPr>
          <a:xfrm>
            <a:off x="611560" y="3140968"/>
            <a:ext cx="5915771" cy="248466"/>
          </a:xfrm>
          <a:prstGeom prst="rect">
            <a:avLst/>
          </a:prstGeom>
        </p:spPr>
        <p:txBody>
          <a:bodyPr wrap="square">
            <a:spAutoFit/>
          </a:bodyPr>
          <a:lstStyle/>
          <a:p>
            <a:pPr marL="0" marR="0">
              <a:lnSpc>
                <a:spcPct val="110000"/>
              </a:lnSpc>
              <a:spcBef>
                <a:spcPts val="600"/>
              </a:spcBef>
              <a:spcAft>
                <a:spcPts val="1200"/>
              </a:spcAft>
            </a:pPr>
            <a:r>
              <a:rPr lang="en-AU" sz="1000" i="1" dirty="0">
                <a:latin typeface="Arial" panose="020B0604020202020204" pitchFamily="34" charset="0"/>
                <a:ea typeface="Times" panose="02020603050405020304" pitchFamily="18" charset="0"/>
              </a:rPr>
              <a:t>Source: </a:t>
            </a:r>
            <a:r>
              <a:rPr lang="en-AU" sz="1000" dirty="0"/>
              <a:t>McKenzie and </a:t>
            </a:r>
            <a:r>
              <a:rPr lang="en-AU" sz="1000" dirty="0" err="1"/>
              <a:t>Partington</a:t>
            </a:r>
            <a:r>
              <a:rPr lang="en-AU" sz="1000" dirty="0"/>
              <a:t>, 2011, Equity market risk premium, p. 34.</a:t>
            </a:r>
            <a:endParaRPr lang="en-US" sz="1000" i="1" dirty="0">
              <a:latin typeface="Arial" panose="020B0604020202020204" pitchFamily="34" charset="0"/>
              <a:ea typeface="Times" panose="02020603050405020304" pitchFamily="18" charset="0"/>
            </a:endParaRPr>
          </a:p>
        </p:txBody>
      </p:sp>
      <p:sp>
        <p:nvSpPr>
          <p:cNvPr id="8" name="Freeform 103"/>
          <p:cNvSpPr>
            <a:spLocks/>
          </p:cNvSpPr>
          <p:nvPr/>
        </p:nvSpPr>
        <p:spPr bwMode="auto">
          <a:xfrm>
            <a:off x="683568" y="1916832"/>
            <a:ext cx="7623760" cy="1113185"/>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dirty="0"/>
              <a:t>The source of this value premium could arise from economies of scale and synergies in general, from the opportunities for efficiency gains, from opportunities for growth, from the potential to exploit tax shields, or because the allowed regulated return is above the return really required</a:t>
            </a:r>
            <a:r>
              <a:rPr lang="en-AU" sz="1400" b="1" dirty="0"/>
              <a:t>. It is difficult to attribute the value premium across these components</a:t>
            </a:r>
            <a:r>
              <a:rPr lang="en-AU" sz="1400" dirty="0"/>
              <a:t>.</a:t>
            </a:r>
            <a:endParaRPr lang="en-AU" sz="700" dirty="0"/>
          </a:p>
        </p:txBody>
      </p:sp>
      <p:sp>
        <p:nvSpPr>
          <p:cNvPr id="9" name="Rectangle 8"/>
          <p:cNvSpPr/>
          <p:nvPr/>
        </p:nvSpPr>
        <p:spPr>
          <a:xfrm>
            <a:off x="611560" y="5988846"/>
            <a:ext cx="5915771" cy="261610"/>
          </a:xfrm>
          <a:prstGeom prst="rect">
            <a:avLst/>
          </a:prstGeom>
        </p:spPr>
        <p:txBody>
          <a:bodyPr wrap="square">
            <a:spAutoFit/>
          </a:bodyPr>
          <a:lstStyle/>
          <a:p>
            <a:pPr marL="0" marR="0">
              <a:lnSpc>
                <a:spcPct val="110000"/>
              </a:lnSpc>
              <a:spcBef>
                <a:spcPts val="600"/>
              </a:spcBef>
              <a:spcAft>
                <a:spcPts val="1200"/>
              </a:spcAft>
            </a:pPr>
            <a:r>
              <a:rPr lang="en-AU" sz="1000" i="1" dirty="0">
                <a:latin typeface="Arial" panose="020B0604020202020204" pitchFamily="34" charset="0"/>
                <a:ea typeface="Times" panose="02020603050405020304" pitchFamily="18" charset="0"/>
              </a:rPr>
              <a:t>Source: </a:t>
            </a:r>
            <a:r>
              <a:rPr lang="en-AU" sz="1000" dirty="0" smtClean="0"/>
              <a:t>AER 2013 Rate of Return Guideline, Explanatory Statement, p</a:t>
            </a:r>
            <a:r>
              <a:rPr lang="en-AU" sz="1000" dirty="0"/>
              <a:t>. </a:t>
            </a:r>
            <a:r>
              <a:rPr lang="en-AU" sz="1000" dirty="0" smtClean="0"/>
              <a:t>48.</a:t>
            </a:r>
            <a:endParaRPr lang="en-US" sz="1000" i="1" dirty="0">
              <a:latin typeface="Arial" panose="020B0604020202020204" pitchFamily="34" charset="0"/>
              <a:ea typeface="Times" panose="02020603050405020304" pitchFamily="18" charset="0"/>
            </a:endParaRPr>
          </a:p>
        </p:txBody>
      </p:sp>
      <p:sp>
        <p:nvSpPr>
          <p:cNvPr id="11" name="Freeform 103"/>
          <p:cNvSpPr>
            <a:spLocks/>
          </p:cNvSpPr>
          <p:nvPr/>
        </p:nvSpPr>
        <p:spPr bwMode="auto">
          <a:xfrm>
            <a:off x="683568" y="3645024"/>
            <a:ext cx="7623760" cy="2261982"/>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b="1" dirty="0"/>
              <a:t>We now propose to not apply levels and changes in RAB acquisition and trading multiples as a direct reasonableness check on the overall rate of return </a:t>
            </a:r>
            <a:r>
              <a:rPr lang="en-AU" sz="1400" dirty="0"/>
              <a:t>at the time of a particular revenue determination or access arrangement. Instead, we propose to use these multiples as part of a set of indicators that we monitor over time and across network businesses to help inform us of potential areas of inquiry and research. This more general use of these multiples reflects the fact that there are many potential influences on RAB acquisition and trading multiples, such as changes in the expectations and the realisations of business revenues, expenditures and rates of return. </a:t>
            </a:r>
            <a:r>
              <a:rPr lang="en-AU" sz="1400" b="1" dirty="0"/>
              <a:t>Given these many potential influences, any changes in these multiples may not be immediately attributable to any one factor</a:t>
            </a:r>
            <a:r>
              <a:rPr lang="en-AU" sz="1400" dirty="0"/>
              <a:t>.</a:t>
            </a:r>
            <a:endParaRPr lang="en-AU" sz="600" dirty="0"/>
          </a:p>
        </p:txBody>
      </p:sp>
    </p:spTree>
    <p:extLst>
      <p:ext uri="{BB962C8B-B14F-4D97-AF65-F5344CB8AC3E}">
        <p14:creationId xmlns:p14="http://schemas.microsoft.com/office/powerpoint/2010/main" val="215103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5"/>
          <p:cNvSpPr>
            <a:spLocks noChangeArrowheads="1"/>
          </p:cNvSpPr>
          <p:nvPr/>
        </p:nvSpPr>
        <p:spPr bwMode="auto">
          <a:xfrm>
            <a:off x="0" y="0"/>
            <a:ext cx="9144000" cy="6858000"/>
          </a:xfrm>
          <a:prstGeom prst="rect">
            <a:avLst/>
          </a:prstGeom>
          <a:solidFill>
            <a:schemeClr val="bg1"/>
          </a:solidFill>
          <a:ln w="9525">
            <a:noFill/>
            <a:miter lim="800000"/>
            <a:headEnd/>
            <a:tailEnd/>
          </a:ln>
          <a:effectLst/>
        </p:spPr>
        <p:txBody>
          <a:bodyPr wrap="none" anchor="ctr"/>
          <a:lstStyle/>
          <a:p>
            <a:endParaRPr lang="en-AU"/>
          </a:p>
        </p:txBody>
      </p:sp>
      <p:pic>
        <p:nvPicPr>
          <p:cNvPr id="27654" name="Picture 6" descr="FE_Logo(2c_HiRes)"/>
          <p:cNvPicPr>
            <a:picLocks noChangeAspect="1" noChangeArrowheads="1"/>
          </p:cNvPicPr>
          <p:nvPr/>
        </p:nvPicPr>
        <p:blipFill>
          <a:blip r:embed="rId3" cstate="print"/>
          <a:srcRect/>
          <a:stretch>
            <a:fillRect/>
          </a:stretch>
        </p:blipFill>
        <p:spPr bwMode="auto">
          <a:xfrm>
            <a:off x="1681163" y="2209800"/>
            <a:ext cx="5862637" cy="2371725"/>
          </a:xfrm>
          <a:prstGeom prst="rect">
            <a:avLst/>
          </a:prstGeom>
          <a:noFill/>
        </p:spPr>
      </p:pic>
      <p:sp>
        <p:nvSpPr>
          <p:cNvPr id="27655" name="Text Box 7"/>
          <p:cNvSpPr txBox="1">
            <a:spLocks noChangeArrowheads="1"/>
          </p:cNvSpPr>
          <p:nvPr/>
        </p:nvSpPr>
        <p:spPr bwMode="auto">
          <a:xfrm>
            <a:off x="1600200" y="5715000"/>
            <a:ext cx="5900758" cy="685800"/>
          </a:xfrm>
          <a:prstGeom prst="rect">
            <a:avLst/>
          </a:prstGeom>
          <a:noFill/>
          <a:ln w="9525">
            <a:noFill/>
            <a:miter lim="800000"/>
            <a:headEnd/>
            <a:tailEnd/>
          </a:ln>
        </p:spPr>
        <p:txBody>
          <a:bodyPr/>
          <a:lstStyle/>
          <a:p>
            <a:pPr algn="just" eaLnBrk="0" hangingPunct="0">
              <a:spcBef>
                <a:spcPts val="600"/>
              </a:spcBef>
              <a:spcAft>
                <a:spcPts val="600"/>
              </a:spcAft>
              <a:buClrTx/>
            </a:pPr>
            <a:r>
              <a:rPr lang="en-GB" sz="800" dirty="0">
                <a:solidFill>
                  <a:schemeClr val="bg2"/>
                </a:solidFill>
              </a:rPr>
              <a:t>Frontier Economics </a:t>
            </a:r>
            <a:r>
              <a:rPr lang="en-GB" sz="800" dirty="0" smtClean="0">
                <a:solidFill>
                  <a:schemeClr val="bg2"/>
                </a:solidFill>
              </a:rPr>
              <a:t>Pty Ltd </a:t>
            </a:r>
            <a:r>
              <a:rPr lang="en-GB" sz="800" dirty="0">
                <a:solidFill>
                  <a:schemeClr val="bg2"/>
                </a:solidFill>
              </a:rPr>
              <a:t>in </a:t>
            </a:r>
            <a:r>
              <a:rPr lang="en-GB" sz="800" dirty="0" smtClean="0">
                <a:solidFill>
                  <a:schemeClr val="bg2"/>
                </a:solidFill>
              </a:rPr>
              <a:t>Australia </a:t>
            </a:r>
            <a:r>
              <a:rPr lang="en-GB" sz="800" dirty="0">
                <a:solidFill>
                  <a:schemeClr val="bg2"/>
                </a:solidFill>
              </a:rPr>
              <a:t>is a member of the Frontier Economics network, which consists of separate companies based in </a:t>
            </a:r>
            <a:r>
              <a:rPr lang="en-GB" sz="800" dirty="0" smtClean="0">
                <a:solidFill>
                  <a:schemeClr val="bg2"/>
                </a:solidFill>
              </a:rPr>
              <a:t>Australia (Brisbane, Melbourne &amp; Sydney) and Europe </a:t>
            </a:r>
            <a:r>
              <a:rPr lang="en-GB" sz="800" dirty="0">
                <a:solidFill>
                  <a:schemeClr val="bg2"/>
                </a:solidFill>
              </a:rPr>
              <a:t>(Brussels, Cologne, London and Madrid</a:t>
            </a:r>
            <a:r>
              <a:rPr lang="en-GB" sz="800" dirty="0" smtClean="0">
                <a:solidFill>
                  <a:schemeClr val="bg2"/>
                </a:solidFill>
              </a:rPr>
              <a:t>). </a:t>
            </a:r>
            <a:r>
              <a:rPr lang="en-GB" sz="800" dirty="0">
                <a:solidFill>
                  <a:schemeClr val="bg2"/>
                </a:solidFill>
              </a:rPr>
              <a:t>The companies are independently owned, and legal commitments entered into by any one company do not impose any obligations on other companies in the network. All views expressed in this document are the views of Frontier Economics </a:t>
            </a:r>
            <a:r>
              <a:rPr lang="en-GB" sz="800" dirty="0" smtClean="0">
                <a:solidFill>
                  <a:schemeClr val="bg2"/>
                </a:solidFill>
              </a:rPr>
              <a:t>Pty Ltd.</a:t>
            </a:r>
            <a:endParaRPr lang="en-GB" sz="800" dirty="0">
              <a:solidFill>
                <a:schemeClr val="bg2"/>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0"/>
            <a:ext cx="9144000" cy="6858000"/>
          </a:xfrm>
          <a:prstGeom prst="rect">
            <a:avLst/>
          </a:prstGeom>
          <a:solidFill>
            <a:schemeClr val="bg1"/>
          </a:solidFill>
          <a:ln w="9525">
            <a:noFill/>
            <a:miter lim="800000"/>
            <a:headEnd/>
            <a:tailEnd/>
          </a:ln>
          <a:effectLst/>
        </p:spPr>
        <p:txBody>
          <a:bodyPr wrap="none" anchor="ctr"/>
          <a:lstStyle/>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a:p>
            <a:pPr algn="r" eaLnBrk="0" hangingPunct="0">
              <a:spcBef>
                <a:spcPct val="0"/>
              </a:spcBef>
              <a:spcAft>
                <a:spcPct val="0"/>
              </a:spcAft>
              <a:buClrTx/>
            </a:pPr>
            <a:endParaRPr lang="en-US" sz="800">
              <a:solidFill>
                <a:srgbClr val="FF0000"/>
              </a:solidFill>
              <a:latin typeface="Garamond" pitchFamily="18" charset="0"/>
            </a:endParaRPr>
          </a:p>
        </p:txBody>
      </p:sp>
      <p:sp>
        <p:nvSpPr>
          <p:cNvPr id="34819" name="Text Box 3"/>
          <p:cNvSpPr txBox="1">
            <a:spLocks noChangeArrowheads="1"/>
          </p:cNvSpPr>
          <p:nvPr/>
        </p:nvSpPr>
        <p:spPr bwMode="auto">
          <a:xfrm>
            <a:off x="5076825" y="5733256"/>
            <a:ext cx="3762375" cy="984885"/>
          </a:xfrm>
          <a:prstGeom prst="rect">
            <a:avLst/>
          </a:prstGeom>
          <a:noFill/>
          <a:ln w="9525">
            <a:noFill/>
            <a:miter lim="800000"/>
            <a:headEnd/>
            <a:tailEnd/>
          </a:ln>
          <a:effectLst/>
        </p:spPr>
        <p:txBody>
          <a:bodyPr>
            <a:spAutoFit/>
          </a:bodyPr>
          <a:lstStyle/>
          <a:p>
            <a:pPr algn="r" eaLnBrk="0" hangingPunct="0">
              <a:spcBef>
                <a:spcPts val="300"/>
              </a:spcBef>
              <a:spcAft>
                <a:spcPts val="300"/>
              </a:spcAft>
              <a:buClrTx/>
            </a:pPr>
            <a:r>
              <a:rPr lang="en-US" sz="800" dirty="0">
                <a:solidFill>
                  <a:srgbClr val="E83F35"/>
                </a:solidFill>
              </a:rPr>
              <a:t>FRONTIER ECONOMICS </a:t>
            </a:r>
            <a:r>
              <a:rPr lang="en-US" sz="800" dirty="0" smtClean="0">
                <a:solidFill>
                  <a:srgbClr val="E83F35"/>
                </a:solidFill>
              </a:rPr>
              <a:t>PTY. </a:t>
            </a:r>
            <a:r>
              <a:rPr lang="en-US" sz="800" dirty="0">
                <a:solidFill>
                  <a:srgbClr val="E83F35"/>
                </a:solidFill>
              </a:rPr>
              <a:t>LTD.</a:t>
            </a:r>
          </a:p>
          <a:p>
            <a:pPr algn="r" eaLnBrk="0" hangingPunct="0">
              <a:spcBef>
                <a:spcPts val="300"/>
              </a:spcBef>
              <a:spcAft>
                <a:spcPts val="300"/>
              </a:spcAft>
              <a:buClrTx/>
            </a:pPr>
            <a:r>
              <a:rPr lang="en-US" sz="800" dirty="0" smtClean="0"/>
              <a:t>BRISBANE </a:t>
            </a:r>
            <a:r>
              <a:rPr lang="en-US" sz="800" dirty="0">
                <a:solidFill>
                  <a:srgbClr val="E83F35"/>
                </a:solidFill>
              </a:rPr>
              <a:t>| </a:t>
            </a:r>
            <a:r>
              <a:rPr lang="en-US" sz="800" dirty="0" smtClean="0"/>
              <a:t>MELBOURNE </a:t>
            </a:r>
            <a:r>
              <a:rPr lang="en-US" sz="800" dirty="0" smtClean="0">
                <a:solidFill>
                  <a:srgbClr val="E83F35"/>
                </a:solidFill>
              </a:rPr>
              <a:t>| </a:t>
            </a:r>
            <a:r>
              <a:rPr lang="en-US" sz="800" dirty="0" smtClean="0"/>
              <a:t>SINGAPORE </a:t>
            </a:r>
            <a:r>
              <a:rPr lang="en-US" sz="800" dirty="0" smtClean="0">
                <a:solidFill>
                  <a:srgbClr val="E83F35"/>
                </a:solidFill>
              </a:rPr>
              <a:t>|</a:t>
            </a:r>
            <a:r>
              <a:rPr lang="en-US" sz="800" dirty="0"/>
              <a:t> SYDNEY  </a:t>
            </a:r>
            <a:endParaRPr lang="en-US" sz="800" dirty="0">
              <a:solidFill>
                <a:srgbClr val="FF0000"/>
              </a:solidFill>
            </a:endParaRPr>
          </a:p>
          <a:p>
            <a:pPr algn="r" eaLnBrk="0" hangingPunct="0">
              <a:spcBef>
                <a:spcPts val="300"/>
              </a:spcBef>
              <a:spcAft>
                <a:spcPts val="300"/>
              </a:spcAft>
              <a:buClrTx/>
            </a:pPr>
            <a:r>
              <a:rPr lang="en-US" sz="800" dirty="0"/>
              <a:t>Frontier Economics </a:t>
            </a:r>
            <a:r>
              <a:rPr lang="en-US" sz="800" dirty="0" smtClean="0"/>
              <a:t>Pty Ltd</a:t>
            </a:r>
            <a:r>
              <a:rPr lang="en-US" sz="800" dirty="0"/>
              <a:t>, </a:t>
            </a:r>
            <a:r>
              <a:rPr lang="en-US" sz="800" dirty="0" smtClean="0"/>
              <a:t>395 Collins Street, Melbourne, Vic 3000</a:t>
            </a:r>
            <a:endParaRPr lang="en-US" sz="800" dirty="0">
              <a:solidFill>
                <a:srgbClr val="FF0000"/>
              </a:solidFill>
            </a:endParaRPr>
          </a:p>
          <a:p>
            <a:pPr algn="r" eaLnBrk="0" hangingPunct="0">
              <a:spcBef>
                <a:spcPts val="300"/>
              </a:spcBef>
              <a:spcAft>
                <a:spcPts val="300"/>
              </a:spcAft>
              <a:buClrTx/>
            </a:pPr>
            <a:r>
              <a:rPr lang="en-US" sz="700" dirty="0"/>
              <a:t>Tel. </a:t>
            </a:r>
            <a:r>
              <a:rPr lang="en-US" sz="700" dirty="0" smtClean="0"/>
              <a:t>+61 </a:t>
            </a:r>
            <a:r>
              <a:rPr lang="en-US" sz="700" dirty="0"/>
              <a:t>(</a:t>
            </a:r>
            <a:r>
              <a:rPr lang="en-US" sz="700" dirty="0" smtClean="0"/>
              <a:t>0)3 9620 4488  </a:t>
            </a:r>
            <a:r>
              <a:rPr lang="en-US" sz="700" dirty="0"/>
              <a:t>Fax. </a:t>
            </a:r>
            <a:r>
              <a:rPr lang="en-US" sz="700" dirty="0" smtClean="0"/>
              <a:t>+61 </a:t>
            </a:r>
            <a:r>
              <a:rPr lang="en-US" sz="700" dirty="0"/>
              <a:t>(</a:t>
            </a:r>
            <a:r>
              <a:rPr lang="en-US" sz="700" dirty="0" smtClean="0"/>
              <a:t>0)3 9620 4499 </a:t>
            </a:r>
            <a:r>
              <a:rPr lang="en-US" sz="700" dirty="0" smtClean="0">
                <a:solidFill>
                  <a:srgbClr val="D90000"/>
                </a:solidFill>
                <a:hlinkClick r:id="rId3"/>
              </a:rPr>
              <a:t>www.frontier-economics.com.au</a:t>
            </a:r>
            <a:endParaRPr lang="en-US" sz="700" dirty="0">
              <a:solidFill>
                <a:srgbClr val="D90000"/>
              </a:solidFill>
            </a:endParaRPr>
          </a:p>
          <a:p>
            <a:pPr eaLnBrk="0" hangingPunct="0">
              <a:spcBef>
                <a:spcPts val="300"/>
              </a:spcBef>
              <a:spcAft>
                <a:spcPts val="300"/>
              </a:spcAft>
              <a:buClrTx/>
            </a:pPr>
            <a:endParaRPr lang="en-US" sz="7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442664" y="260648"/>
            <a:ext cx="8305800" cy="685800"/>
          </a:xfrm>
        </p:spPr>
        <p:txBody>
          <a:bodyPr/>
          <a:lstStyle/>
          <a:p>
            <a:r>
              <a:rPr lang="en-GB" dirty="0" smtClean="0"/>
              <a:t>Regulated businesses </a:t>
            </a:r>
            <a:r>
              <a:rPr lang="en-GB" i="1" dirty="0" smtClean="0"/>
              <a:t>do</a:t>
            </a:r>
            <a:r>
              <a:rPr lang="en-GB" dirty="0" smtClean="0"/>
              <a:t> tend to sell for more than the RAB</a:t>
            </a:r>
            <a:endParaRPr lang="en-GB" dirty="0"/>
          </a:p>
        </p:txBody>
      </p:sp>
      <p:pic>
        <p:nvPicPr>
          <p:cNvPr id="12" name="Picture 11"/>
          <p:cNvPicPr/>
          <p:nvPr/>
        </p:nvPicPr>
        <p:blipFill>
          <a:blip r:embed="rId3"/>
          <a:stretch>
            <a:fillRect/>
          </a:stretch>
        </p:blipFill>
        <p:spPr>
          <a:xfrm>
            <a:off x="1991583" y="836712"/>
            <a:ext cx="4812665" cy="2898140"/>
          </a:xfrm>
          <a:prstGeom prst="rect">
            <a:avLst/>
          </a:prstGeom>
        </p:spPr>
      </p:pic>
      <p:sp>
        <p:nvSpPr>
          <p:cNvPr id="2" name="Rectangle 1"/>
          <p:cNvSpPr/>
          <p:nvPr/>
        </p:nvSpPr>
        <p:spPr>
          <a:xfrm>
            <a:off x="1680565" y="3734852"/>
            <a:ext cx="5915771" cy="261610"/>
          </a:xfrm>
          <a:prstGeom prst="rect">
            <a:avLst/>
          </a:prstGeom>
        </p:spPr>
        <p:txBody>
          <a:bodyPr wrap="square">
            <a:spAutoFit/>
          </a:bodyPr>
          <a:lstStyle/>
          <a:p>
            <a:pPr marL="0" marR="0">
              <a:lnSpc>
                <a:spcPct val="110000"/>
              </a:lnSpc>
              <a:spcBef>
                <a:spcPts val="600"/>
              </a:spcBef>
              <a:spcAft>
                <a:spcPts val="1200"/>
              </a:spcAft>
            </a:pPr>
            <a:r>
              <a:rPr lang="en-AU" sz="1000" i="1" dirty="0">
                <a:latin typeface="Arial" panose="020B0604020202020204" pitchFamily="34" charset="0"/>
                <a:ea typeface="Times" panose="02020603050405020304" pitchFamily="18" charset="0"/>
              </a:rPr>
              <a:t>Source: http://www.afr.com/street-talk/ausgrid-price-explained-141times-rab-20161020-gs6pah.</a:t>
            </a:r>
            <a:endParaRPr lang="en-US" sz="1000" i="1" dirty="0">
              <a:latin typeface="Arial" panose="020B0604020202020204" pitchFamily="34" charset="0"/>
              <a:ea typeface="Times" panose="02020603050405020304" pitchFamily="18" charset="0"/>
            </a:endParaRPr>
          </a:p>
        </p:txBody>
      </p:sp>
      <p:pic>
        <p:nvPicPr>
          <p:cNvPr id="4" name="Picture 3"/>
          <p:cNvPicPr>
            <a:picLocks noChangeAspect="1"/>
          </p:cNvPicPr>
          <p:nvPr/>
        </p:nvPicPr>
        <p:blipFill>
          <a:blip r:embed="rId4"/>
          <a:stretch>
            <a:fillRect/>
          </a:stretch>
        </p:blipFill>
        <p:spPr>
          <a:xfrm>
            <a:off x="2028626" y="4305661"/>
            <a:ext cx="4847630" cy="1931651"/>
          </a:xfrm>
          <a:prstGeom prst="rect">
            <a:avLst/>
          </a:prstGeom>
        </p:spPr>
      </p:pic>
    </p:spTree>
    <p:extLst>
      <p:ext uri="{BB962C8B-B14F-4D97-AF65-F5344CB8AC3E}">
        <p14:creationId xmlns:p14="http://schemas.microsoft.com/office/powerpoint/2010/main" val="71621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442664" y="260648"/>
            <a:ext cx="8305800" cy="685800"/>
          </a:xfrm>
        </p:spPr>
        <p:txBody>
          <a:bodyPr/>
          <a:lstStyle/>
          <a:p>
            <a:r>
              <a:rPr lang="en-GB" dirty="0" smtClean="0"/>
              <a:t>Why would a regulator care about a RAB transaction multiple?</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3608982197"/>
              </p:ext>
            </p:extLst>
          </p:nvPr>
        </p:nvGraphicFramePr>
        <p:xfrm>
          <a:off x="467544" y="1532984"/>
          <a:ext cx="4104456" cy="1407160"/>
        </p:xfrm>
        <a:graphic>
          <a:graphicData uri="http://schemas.openxmlformats.org/drawingml/2006/table">
            <a:tbl>
              <a:tblPr firstRow="1" bandRow="1">
                <a:tableStyleId>{5C22544A-7EE6-4342-B048-85BDC9FD1C3A}</a:tableStyleId>
              </a:tblPr>
              <a:tblGrid>
                <a:gridCol w="4104456">
                  <a:extLst>
                    <a:ext uri="{9D8B030D-6E8A-4147-A177-3AD203B41FA5}">
                      <a16:colId xmlns:a16="http://schemas.microsoft.com/office/drawing/2014/main" xmlns="" val="20000"/>
                    </a:ext>
                  </a:extLst>
                </a:gridCol>
              </a:tblGrid>
              <a:tr h="370840">
                <a:tc>
                  <a:txBody>
                    <a:bodyPr/>
                    <a:lstStyle/>
                    <a:p>
                      <a:r>
                        <a:rPr lang="en-AU" sz="1400" dirty="0" smtClean="0">
                          <a:latin typeface="+mj-lt"/>
                        </a:rPr>
                        <a:t>The</a:t>
                      </a:r>
                      <a:r>
                        <a:rPr lang="en-AU" sz="1400" baseline="0" dirty="0" smtClean="0">
                          <a:latin typeface="+mj-lt"/>
                        </a:rPr>
                        <a:t> real questions</a:t>
                      </a:r>
                      <a:endParaRPr lang="en-AU" sz="1400" dirty="0">
                        <a:latin typeface="+mj-lt"/>
                      </a:endParaRPr>
                    </a:p>
                  </a:txBody>
                  <a:tcPr anchor="ctr"/>
                </a:tc>
                <a:extLst>
                  <a:ext uri="{0D108BD9-81ED-4DB2-BD59-A6C34878D82A}">
                    <a16:rowId xmlns:a16="http://schemas.microsoft.com/office/drawing/2014/main" xmlns="" val="10000"/>
                  </a:ext>
                </a:extLst>
              </a:tr>
              <a:tr h="370840">
                <a:tc>
                  <a:txBody>
                    <a:bodyPr/>
                    <a:lstStyle/>
                    <a:p>
                      <a:r>
                        <a:rPr lang="en-AU" sz="1400" b="0" dirty="0" smtClean="0">
                          <a:latin typeface="+mj-lt"/>
                        </a:rPr>
                        <a:t>1. Does</a:t>
                      </a:r>
                      <a:r>
                        <a:rPr lang="en-AU" sz="1400" b="0" baseline="0" dirty="0" smtClean="0">
                          <a:latin typeface="+mj-lt"/>
                        </a:rPr>
                        <a:t> a RAB multiple above 1 imply that the regulator’s allowed return is overly generous?</a:t>
                      </a:r>
                      <a:endParaRPr lang="en-AU" sz="1400" b="0" dirty="0">
                        <a:latin typeface="+mj-lt"/>
                      </a:endParaRPr>
                    </a:p>
                  </a:txBody>
                  <a:tcPr anchor="ctr"/>
                </a:tc>
                <a:extLst>
                  <a:ext uri="{0D108BD9-81ED-4DB2-BD59-A6C34878D82A}">
                    <a16:rowId xmlns:a16="http://schemas.microsoft.com/office/drawing/2014/main" xmlns="" val="10001"/>
                  </a:ext>
                </a:extLst>
              </a:tr>
              <a:tr h="370840">
                <a:tc>
                  <a:txBody>
                    <a:bodyPr/>
                    <a:lstStyle/>
                    <a:p>
                      <a:r>
                        <a:rPr lang="en-AU" sz="1400" b="0" dirty="0" smtClean="0">
                          <a:latin typeface="+mj-lt"/>
                        </a:rPr>
                        <a:t>2. Can</a:t>
                      </a:r>
                      <a:r>
                        <a:rPr lang="en-AU" sz="1400" b="0" baseline="0" dirty="0" smtClean="0">
                          <a:latin typeface="+mj-lt"/>
                        </a:rPr>
                        <a:t> a regulator make any use of RAB multiples when setting allowed returns?</a:t>
                      </a:r>
                      <a:endParaRPr lang="en-AU" sz="1400" b="0" dirty="0">
                        <a:latin typeface="+mj-lt"/>
                      </a:endParaRPr>
                    </a:p>
                  </a:txBody>
                  <a:tcPr anchor="ctr"/>
                </a:tc>
                <a:extLst>
                  <a:ext uri="{0D108BD9-81ED-4DB2-BD59-A6C34878D82A}">
                    <a16:rowId xmlns:a16="http://schemas.microsoft.com/office/drawing/2014/main" xmlns="" val="10002"/>
                  </a:ext>
                </a:extLst>
              </a:tr>
            </a:tbl>
          </a:graphicData>
        </a:graphic>
      </p:graphicFrame>
      <p:sp>
        <p:nvSpPr>
          <p:cNvPr id="4" name="Freeform 103"/>
          <p:cNvSpPr>
            <a:spLocks/>
          </p:cNvSpPr>
          <p:nvPr/>
        </p:nvSpPr>
        <p:spPr bwMode="auto">
          <a:xfrm>
            <a:off x="1043608" y="3356992"/>
            <a:ext cx="6624736" cy="2088232"/>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200" dirty="0"/>
              <a:t>In November 2015, the NSW transmission entity was sold (99 year lease) for $10.3 billion – a sale price that amounted to over 160% of its current regulated asset base (RAB) value. </a:t>
            </a:r>
            <a:endParaRPr lang="en-US" sz="1200" dirty="0"/>
          </a:p>
          <a:p>
            <a:r>
              <a:rPr lang="en-AU" sz="1200" dirty="0"/>
              <a:t>Throughout the recent TransGrid revenue determination process, TransGrid made many assertions that the AER’s approach to determining its return on equity allowances would not enable TransGrid to recover efficient financing costs or to attract equity investors – claiming that it would result in lower investment in the network and a significant increase in </a:t>
            </a:r>
            <a:r>
              <a:rPr lang="en-AU" sz="1200" dirty="0" err="1"/>
              <a:t>TransGrid’s</a:t>
            </a:r>
            <a:r>
              <a:rPr lang="en-AU" sz="1200" dirty="0"/>
              <a:t> financing risks. </a:t>
            </a:r>
            <a:endParaRPr lang="en-US" sz="1200" dirty="0"/>
          </a:p>
          <a:p>
            <a:r>
              <a:rPr lang="en-AU" sz="1200" dirty="0"/>
              <a:t>The extraordinary sale price achieved by TransGrid makes a mockery of those </a:t>
            </a:r>
            <a:r>
              <a:rPr lang="en-AU" sz="1200" dirty="0" smtClean="0"/>
              <a:t>claims.</a:t>
            </a:r>
            <a:endParaRPr lang="en-AU" sz="1050" dirty="0"/>
          </a:p>
        </p:txBody>
      </p:sp>
      <p:sp>
        <p:nvSpPr>
          <p:cNvPr id="5" name="Rectangle 4"/>
          <p:cNvSpPr/>
          <p:nvPr/>
        </p:nvSpPr>
        <p:spPr>
          <a:xfrm>
            <a:off x="971600" y="5587251"/>
            <a:ext cx="5915771" cy="248466"/>
          </a:xfrm>
          <a:prstGeom prst="rect">
            <a:avLst/>
          </a:prstGeom>
        </p:spPr>
        <p:txBody>
          <a:bodyPr wrap="square">
            <a:spAutoFit/>
          </a:bodyPr>
          <a:lstStyle/>
          <a:p>
            <a:pPr marL="0" marR="0">
              <a:lnSpc>
                <a:spcPct val="110000"/>
              </a:lnSpc>
              <a:spcBef>
                <a:spcPts val="600"/>
              </a:spcBef>
              <a:spcAft>
                <a:spcPts val="1200"/>
              </a:spcAft>
            </a:pPr>
            <a:r>
              <a:rPr lang="en-AU" sz="1000" i="1" dirty="0">
                <a:latin typeface="Arial" panose="020B0604020202020204" pitchFamily="34" charset="0"/>
                <a:ea typeface="Times" panose="02020603050405020304" pitchFamily="18" charset="0"/>
              </a:rPr>
              <a:t>Source: </a:t>
            </a:r>
            <a:r>
              <a:rPr lang="en-AU" sz="1000" i="1" dirty="0" smtClean="0">
                <a:latin typeface="Arial" panose="020B0604020202020204" pitchFamily="34" charset="0"/>
                <a:ea typeface="Times" panose="02020603050405020304" pitchFamily="18" charset="0"/>
              </a:rPr>
              <a:t>Victorian Energy Consumer and User Alliance, 6 January 2016, submission to the AER.</a:t>
            </a:r>
            <a:endParaRPr lang="en-US" sz="1000" i="1" dirty="0">
              <a:latin typeface="Arial" panose="020B0604020202020204" pitchFamily="34" charset="0"/>
              <a:ea typeface="Times" panose="02020603050405020304" pitchFamily="18" charset="0"/>
            </a:endParaRPr>
          </a:p>
        </p:txBody>
      </p:sp>
    </p:spTree>
    <p:extLst>
      <p:ext uri="{BB962C8B-B14F-4D97-AF65-F5344CB8AC3E}">
        <p14:creationId xmlns:p14="http://schemas.microsoft.com/office/powerpoint/2010/main" val="1990348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442664" y="260648"/>
            <a:ext cx="8305800" cy="685800"/>
          </a:xfrm>
        </p:spPr>
        <p:txBody>
          <a:bodyPr/>
          <a:lstStyle/>
          <a:p>
            <a:r>
              <a:rPr lang="en-GB" dirty="0" smtClean="0"/>
              <a:t>Why would a regulator care about a RAB transaction multiple?</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980257872"/>
              </p:ext>
            </p:extLst>
          </p:nvPr>
        </p:nvGraphicFramePr>
        <p:xfrm>
          <a:off x="467544" y="1532984"/>
          <a:ext cx="8280920" cy="1407160"/>
        </p:xfrm>
        <a:graphic>
          <a:graphicData uri="http://schemas.openxmlformats.org/drawingml/2006/table">
            <a:tbl>
              <a:tblPr firstRow="1" bandRow="1">
                <a:tableStyleId>{5C22544A-7EE6-4342-B048-85BDC9FD1C3A}</a:tableStyleId>
              </a:tblPr>
              <a:tblGrid>
                <a:gridCol w="4104456">
                  <a:extLst>
                    <a:ext uri="{9D8B030D-6E8A-4147-A177-3AD203B41FA5}">
                      <a16:colId xmlns:a16="http://schemas.microsoft.com/office/drawing/2014/main" xmlns="" val="20000"/>
                    </a:ext>
                  </a:extLst>
                </a:gridCol>
                <a:gridCol w="4176464">
                  <a:extLst>
                    <a:ext uri="{9D8B030D-6E8A-4147-A177-3AD203B41FA5}">
                      <a16:colId xmlns:a16="http://schemas.microsoft.com/office/drawing/2014/main" xmlns="" val="20001"/>
                    </a:ext>
                  </a:extLst>
                </a:gridCol>
              </a:tblGrid>
              <a:tr h="370840">
                <a:tc>
                  <a:txBody>
                    <a:bodyPr/>
                    <a:lstStyle/>
                    <a:p>
                      <a:r>
                        <a:rPr lang="en-AU" sz="1400" dirty="0" smtClean="0">
                          <a:latin typeface="+mj-lt"/>
                        </a:rPr>
                        <a:t>The</a:t>
                      </a:r>
                      <a:r>
                        <a:rPr lang="en-AU" sz="1400" baseline="0" dirty="0" smtClean="0">
                          <a:latin typeface="+mj-lt"/>
                        </a:rPr>
                        <a:t> real questions</a:t>
                      </a:r>
                      <a:endParaRPr lang="en-AU" sz="1400" dirty="0">
                        <a:latin typeface="+mj-lt"/>
                      </a:endParaRPr>
                    </a:p>
                  </a:txBody>
                  <a:tcPr anchor="ctr"/>
                </a:tc>
                <a:tc>
                  <a:txBody>
                    <a:bodyPr/>
                    <a:lstStyle/>
                    <a:p>
                      <a:r>
                        <a:rPr lang="en-AU" sz="1400" dirty="0" smtClean="0">
                          <a:latin typeface="+mj-lt"/>
                        </a:rPr>
                        <a:t>My</a:t>
                      </a:r>
                      <a:r>
                        <a:rPr lang="en-AU" sz="1400" baseline="0" dirty="0" smtClean="0">
                          <a:latin typeface="+mj-lt"/>
                        </a:rPr>
                        <a:t> answers</a:t>
                      </a:r>
                      <a:endParaRPr lang="en-AU" sz="1400" dirty="0">
                        <a:latin typeface="+mj-lt"/>
                      </a:endParaRPr>
                    </a:p>
                  </a:txBody>
                  <a:tcPr anchor="ctr"/>
                </a:tc>
                <a:extLst>
                  <a:ext uri="{0D108BD9-81ED-4DB2-BD59-A6C34878D82A}">
                    <a16:rowId xmlns:a16="http://schemas.microsoft.com/office/drawing/2014/main" xmlns="" val="10000"/>
                  </a:ext>
                </a:extLst>
              </a:tr>
              <a:tr h="370840">
                <a:tc>
                  <a:txBody>
                    <a:bodyPr/>
                    <a:lstStyle/>
                    <a:p>
                      <a:r>
                        <a:rPr lang="en-AU" sz="1400" b="0" dirty="0" smtClean="0">
                          <a:latin typeface="+mj-lt"/>
                        </a:rPr>
                        <a:t>1. Does</a:t>
                      </a:r>
                      <a:r>
                        <a:rPr lang="en-AU" sz="1400" b="0" baseline="0" dirty="0" smtClean="0">
                          <a:latin typeface="+mj-lt"/>
                        </a:rPr>
                        <a:t> a RAB multiple above 1 imply that the regulator’s allowed return is overly generous?</a:t>
                      </a:r>
                      <a:endParaRPr lang="en-AU" sz="1400" b="0" dirty="0">
                        <a:latin typeface="+mj-lt"/>
                      </a:endParaRPr>
                    </a:p>
                  </a:txBody>
                  <a:tcPr anchor="ctr"/>
                </a:tc>
                <a:tc>
                  <a:txBody>
                    <a:bodyPr/>
                    <a:lstStyle/>
                    <a:p>
                      <a:r>
                        <a:rPr lang="en-AU" sz="1400" dirty="0" smtClean="0">
                          <a:latin typeface="+mj-lt"/>
                        </a:rPr>
                        <a:t>No</a:t>
                      </a:r>
                      <a:endParaRPr lang="en-AU" sz="1400" dirty="0">
                        <a:latin typeface="+mj-lt"/>
                      </a:endParaRPr>
                    </a:p>
                  </a:txBody>
                  <a:tcPr anchor="ctr"/>
                </a:tc>
                <a:extLst>
                  <a:ext uri="{0D108BD9-81ED-4DB2-BD59-A6C34878D82A}">
                    <a16:rowId xmlns:a16="http://schemas.microsoft.com/office/drawing/2014/main" xmlns="" val="10001"/>
                  </a:ext>
                </a:extLst>
              </a:tr>
              <a:tr h="370840">
                <a:tc>
                  <a:txBody>
                    <a:bodyPr/>
                    <a:lstStyle/>
                    <a:p>
                      <a:r>
                        <a:rPr lang="en-AU" sz="1400" b="0" dirty="0" smtClean="0">
                          <a:latin typeface="+mj-lt"/>
                        </a:rPr>
                        <a:t>2. Can</a:t>
                      </a:r>
                      <a:r>
                        <a:rPr lang="en-AU" sz="1400" b="0" baseline="0" dirty="0" smtClean="0">
                          <a:latin typeface="+mj-lt"/>
                        </a:rPr>
                        <a:t> a regulator make any use of RAB multiples when setting allowed returns?</a:t>
                      </a:r>
                      <a:endParaRPr lang="en-AU" sz="1400" b="0" dirty="0">
                        <a:latin typeface="+mj-lt"/>
                      </a:endParaRPr>
                    </a:p>
                  </a:txBody>
                  <a:tcPr anchor="ctr"/>
                </a:tc>
                <a:tc>
                  <a:txBody>
                    <a:bodyPr/>
                    <a:lstStyle/>
                    <a:p>
                      <a:r>
                        <a:rPr lang="en-AU" sz="1400" kern="1200" baseline="0" dirty="0" smtClean="0">
                          <a:solidFill>
                            <a:schemeClr val="dk1"/>
                          </a:solidFill>
                          <a:latin typeface="+mj-lt"/>
                          <a:ea typeface="+mn-ea"/>
                          <a:cs typeface="+mn-cs"/>
                        </a:rPr>
                        <a:t>No</a:t>
                      </a:r>
                      <a:endParaRPr lang="en-AU" sz="1400" kern="1200" baseline="0" dirty="0">
                        <a:solidFill>
                          <a:schemeClr val="dk1"/>
                        </a:solidFill>
                        <a:latin typeface="+mj-lt"/>
                        <a:ea typeface="+mn-ea"/>
                        <a:cs typeface="+mn-cs"/>
                      </a:endParaRPr>
                    </a:p>
                  </a:txBody>
                  <a:tcPr anchor="ct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278494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GB" dirty="0" smtClean="0"/>
              <a:t>TransGrid case study </a:t>
            </a:r>
            <a:endParaRPr lang="en-GB" dirty="0"/>
          </a:p>
        </p:txBody>
      </p:sp>
      <p:pic>
        <p:nvPicPr>
          <p:cNvPr id="3" name="Picture 2"/>
          <p:cNvPicPr>
            <a:picLocks noChangeAspect="1"/>
          </p:cNvPicPr>
          <p:nvPr/>
        </p:nvPicPr>
        <p:blipFill>
          <a:blip r:embed="rId3"/>
          <a:stretch>
            <a:fillRect/>
          </a:stretch>
        </p:blipFill>
        <p:spPr>
          <a:xfrm>
            <a:off x="4334280" y="1844824"/>
            <a:ext cx="4198160" cy="3768228"/>
          </a:xfrm>
          <a:prstGeom prst="rect">
            <a:avLst/>
          </a:prstGeom>
        </p:spPr>
      </p:pic>
      <p:sp>
        <p:nvSpPr>
          <p:cNvPr id="5" name="Rectangle 41"/>
          <p:cNvSpPr txBox="1">
            <a:spLocks noChangeArrowheads="1"/>
          </p:cNvSpPr>
          <p:nvPr/>
        </p:nvSpPr>
        <p:spPr bwMode="auto">
          <a:xfrm>
            <a:off x="457200" y="1124744"/>
            <a:ext cx="3898776" cy="4333494"/>
          </a:xfrm>
          <a:prstGeom prst="rect">
            <a:avLst/>
          </a:prstGeom>
          <a:noFill/>
          <a:ln w="9525" cap="flat" algn="ctr">
            <a:noFill/>
            <a:miter lim="800000"/>
            <a:headEnd/>
            <a:tailEnd/>
          </a:ln>
          <a:effectLst/>
        </p:spPr>
        <p:txBody>
          <a:bodyPr vert="horz" wrap="square" lIns="91440" tIns="45720" rIns="91440" bIns="45720" numCol="1" anchor="ctr" anchorCtr="0" compatLnSpc="1">
            <a:prstTxWarp prst="textNoShape">
              <a:avLst/>
            </a:prstTxWarp>
            <a:spAutoFit/>
          </a:bodyPr>
          <a:lstStyle/>
          <a:p>
            <a:pPr marL="268288" indent="-268288">
              <a:buClr>
                <a:srgbClr val="E83F35"/>
              </a:buClr>
              <a:buFont typeface="Arial" panose="020B0604020202020204" pitchFamily="34" charset="0"/>
              <a:buChar char="●"/>
              <a:defRPr/>
            </a:pPr>
            <a:r>
              <a:rPr lang="en-GB" kern="0" dirty="0" smtClean="0">
                <a:latin typeface="+mj-lt"/>
                <a:ea typeface="+mn-ea"/>
              </a:rPr>
              <a:t>99-year lease of 100% of TransGrid business</a:t>
            </a:r>
          </a:p>
          <a:p>
            <a:pPr marL="268288" indent="-268288">
              <a:buClr>
                <a:srgbClr val="E83F35"/>
              </a:buClr>
              <a:buFont typeface="Arial" panose="020B0604020202020204" pitchFamily="34" charset="0"/>
              <a:buChar char="●"/>
              <a:defRPr/>
            </a:pPr>
            <a:endParaRPr lang="en-GB" kern="0" dirty="0" smtClean="0">
              <a:latin typeface="+mj-lt"/>
              <a:ea typeface="+mn-ea"/>
            </a:endParaRPr>
          </a:p>
          <a:p>
            <a:pPr marL="268288" indent="-268288">
              <a:buClr>
                <a:srgbClr val="E83F35"/>
              </a:buClr>
              <a:buFont typeface="Arial" panose="020B0604020202020204" pitchFamily="34" charset="0"/>
              <a:buChar char="●"/>
              <a:defRPr/>
            </a:pPr>
            <a:r>
              <a:rPr lang="en-GB" kern="0" dirty="0" smtClean="0">
                <a:latin typeface="+mj-lt"/>
                <a:ea typeface="+mn-ea"/>
              </a:rPr>
              <a:t>Completed in December 2015</a:t>
            </a:r>
          </a:p>
          <a:p>
            <a:pPr marL="268288" indent="-268288">
              <a:buClr>
                <a:srgbClr val="E83F35"/>
              </a:buClr>
              <a:buFont typeface="Arial" panose="020B0604020202020204" pitchFamily="34" charset="0"/>
              <a:buChar char="●"/>
              <a:defRPr/>
            </a:pPr>
            <a:endParaRPr lang="en-GB" kern="0" dirty="0" smtClean="0">
              <a:latin typeface="+mj-lt"/>
              <a:ea typeface="+mn-ea"/>
            </a:endParaRPr>
          </a:p>
          <a:p>
            <a:pPr marL="268288" indent="-268288">
              <a:buClr>
                <a:srgbClr val="E83F35"/>
              </a:buClr>
              <a:buFont typeface="Arial" panose="020B0604020202020204" pitchFamily="34" charset="0"/>
              <a:buChar char="●"/>
              <a:defRPr/>
            </a:pPr>
            <a:r>
              <a:rPr lang="en-GB" kern="0" dirty="0" smtClean="0">
                <a:latin typeface="+mj-lt"/>
                <a:ea typeface="+mn-ea"/>
              </a:rPr>
              <a:t>EV to RAB ratio of 1.55</a:t>
            </a:r>
          </a:p>
          <a:p>
            <a:pPr marL="268288" indent="-268288">
              <a:buClr>
                <a:srgbClr val="E83F35"/>
              </a:buClr>
              <a:buFont typeface="Arial" panose="020B0604020202020204" pitchFamily="34" charset="0"/>
              <a:buChar char="●"/>
              <a:defRPr/>
            </a:pPr>
            <a:endParaRPr lang="en-GB" kern="0" dirty="0" smtClean="0">
              <a:latin typeface="+mj-lt"/>
              <a:ea typeface="+mn-ea"/>
            </a:endParaRPr>
          </a:p>
          <a:p>
            <a:pPr marL="268288" indent="-268288">
              <a:buClr>
                <a:srgbClr val="E83F35"/>
              </a:buClr>
              <a:buFont typeface="Arial" panose="020B0604020202020204" pitchFamily="34" charset="0"/>
              <a:buChar char="●"/>
              <a:defRPr/>
            </a:pPr>
            <a:r>
              <a:rPr lang="en-GB" kern="0" dirty="0" smtClean="0">
                <a:latin typeface="+mj-lt"/>
                <a:ea typeface="+mn-ea"/>
              </a:rPr>
              <a:t>Allowed return on equity of 7.1% for the then current RCP</a:t>
            </a:r>
          </a:p>
          <a:p>
            <a:pPr marL="268288" indent="-268288">
              <a:buClr>
                <a:srgbClr val="E83F35"/>
              </a:buClr>
              <a:buFont typeface="Arial" panose="020B0604020202020204" pitchFamily="34" charset="0"/>
              <a:buChar char="●"/>
              <a:defRPr/>
            </a:pPr>
            <a:endParaRPr lang="en-GB" kern="0" dirty="0">
              <a:latin typeface="+mj-lt"/>
              <a:ea typeface="+mn-ea"/>
            </a:endParaRPr>
          </a:p>
          <a:p>
            <a:pPr marL="268288" indent="-268288">
              <a:buClr>
                <a:srgbClr val="E83F35"/>
              </a:buClr>
              <a:buFont typeface="Arial" panose="020B0604020202020204" pitchFamily="34" charset="0"/>
              <a:buChar char="●"/>
              <a:defRPr/>
            </a:pPr>
            <a:r>
              <a:rPr lang="en-GB" kern="0" dirty="0" smtClean="0">
                <a:latin typeface="+mj-lt"/>
                <a:ea typeface="+mn-ea"/>
              </a:rPr>
              <a:t>SPARK raised $400 million of new equity to partially fund its share of the purchase price.</a:t>
            </a:r>
            <a:endParaRPr lang="en-GB" kern="0" dirty="0">
              <a:latin typeface="+mj-lt"/>
              <a:ea typeface="+mn-ea"/>
            </a:endParaRPr>
          </a:p>
          <a:p>
            <a:pPr marL="446088" lvl="1" indent="-177800">
              <a:buClr>
                <a:srgbClr val="E83F35"/>
              </a:buClr>
              <a:buFont typeface="Arial" charset="0"/>
              <a:buChar char="●"/>
              <a:defRPr/>
            </a:pPr>
            <a:endParaRPr lang="en-GB" sz="1100" kern="0" dirty="0">
              <a:latin typeface="+mj-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GB" dirty="0" smtClean="0"/>
              <a:t>The 99-year lease term</a:t>
            </a:r>
            <a:endParaRPr lang="en-GB" dirty="0"/>
          </a:p>
        </p:txBody>
      </p:sp>
      <p:sp>
        <p:nvSpPr>
          <p:cNvPr id="4" name="Rectangle 41"/>
          <p:cNvSpPr txBox="1">
            <a:spLocks noChangeArrowheads="1"/>
          </p:cNvSpPr>
          <p:nvPr/>
        </p:nvSpPr>
        <p:spPr bwMode="auto">
          <a:xfrm>
            <a:off x="457200" y="1052736"/>
            <a:ext cx="8147248" cy="3644075"/>
          </a:xfrm>
          <a:prstGeom prst="rect">
            <a:avLst/>
          </a:prstGeom>
          <a:noFill/>
          <a:ln w="9525" cap="flat" algn="ctr">
            <a:noFill/>
            <a:miter lim="800000"/>
            <a:headEnd/>
            <a:tailEnd/>
          </a:ln>
          <a:effectLst/>
        </p:spPr>
        <p:txBody>
          <a:bodyPr vert="horz" wrap="square" lIns="91440" tIns="45720" rIns="91440" bIns="45720" numCol="1" anchor="ctr" anchorCtr="0" compatLnSpc="1">
            <a:prstTxWarp prst="textNoShape">
              <a:avLst/>
            </a:prstTxWarp>
            <a:spAutoFit/>
          </a:bodyPr>
          <a:lstStyle/>
          <a:p>
            <a:pPr marL="268288" indent="-268288">
              <a:buClr>
                <a:srgbClr val="E83F35"/>
              </a:buClr>
              <a:buFont typeface="Arial" panose="020B0604020202020204" pitchFamily="34" charset="0"/>
              <a:buChar char="●"/>
              <a:defRPr/>
            </a:pPr>
            <a:r>
              <a:rPr lang="en-GB" kern="0" dirty="0" smtClean="0">
                <a:latin typeface="+mj-lt"/>
                <a:ea typeface="+mn-ea"/>
              </a:rPr>
              <a:t>4 years remaining in current regulatory period.  Only 95 to go...</a:t>
            </a:r>
          </a:p>
          <a:p>
            <a:pPr marL="268288" indent="-268288">
              <a:buClr>
                <a:srgbClr val="E83F35"/>
              </a:buClr>
              <a:buFont typeface="Arial" panose="020B0604020202020204" pitchFamily="34" charset="0"/>
              <a:buChar char="●"/>
              <a:defRPr/>
            </a:pPr>
            <a:endParaRPr lang="en-GB" kern="0" dirty="0" smtClean="0">
              <a:latin typeface="+mj-lt"/>
              <a:ea typeface="+mn-ea"/>
            </a:endParaRPr>
          </a:p>
          <a:p>
            <a:pPr marL="268288" indent="-268288">
              <a:buClr>
                <a:srgbClr val="E83F35"/>
              </a:buClr>
              <a:buFont typeface="Arial" panose="020B0604020202020204" pitchFamily="34" charset="0"/>
              <a:buChar char="●"/>
              <a:defRPr/>
            </a:pPr>
            <a:r>
              <a:rPr lang="en-GB" kern="0" dirty="0" smtClean="0">
                <a:latin typeface="+mj-lt"/>
                <a:ea typeface="+mn-ea"/>
              </a:rPr>
              <a:t>Merits review process was already underway.</a:t>
            </a:r>
          </a:p>
          <a:p>
            <a:pPr marL="268288" indent="-268288">
              <a:buClr>
                <a:srgbClr val="E83F35"/>
              </a:buClr>
              <a:buFont typeface="Arial" panose="020B0604020202020204" pitchFamily="34" charset="0"/>
              <a:buChar char="●"/>
              <a:defRPr/>
            </a:pPr>
            <a:endParaRPr lang="en-GB" kern="0" dirty="0" smtClean="0">
              <a:latin typeface="+mj-lt"/>
              <a:ea typeface="+mn-ea"/>
            </a:endParaRPr>
          </a:p>
          <a:p>
            <a:pPr marL="268288" indent="-268288">
              <a:buClr>
                <a:srgbClr val="E83F35"/>
              </a:buClr>
              <a:buFont typeface="Arial" panose="020B0604020202020204" pitchFamily="34" charset="0"/>
              <a:buChar char="●"/>
              <a:defRPr/>
            </a:pPr>
            <a:r>
              <a:rPr lang="en-GB" kern="0" dirty="0" smtClean="0">
                <a:latin typeface="+mj-lt"/>
                <a:ea typeface="+mn-ea"/>
              </a:rPr>
              <a:t>AER’s long-standing approach had been to add a constant fixed risk premium to the prevailing risk free rate.  Submissions that this leads to under-compensation when rates are low, over-compensation when rates are high.  Current under-compensation, but may be expected to average out in the long-run.</a:t>
            </a:r>
          </a:p>
          <a:p>
            <a:pPr marL="268288" indent="-268288">
              <a:buClr>
                <a:srgbClr val="E83F35"/>
              </a:buClr>
              <a:buFont typeface="Arial" panose="020B0604020202020204" pitchFamily="34" charset="0"/>
              <a:buChar char="●"/>
              <a:defRPr/>
            </a:pPr>
            <a:endParaRPr lang="en-GB" kern="0" dirty="0">
              <a:latin typeface="+mj-lt"/>
              <a:ea typeface="+mn-ea"/>
            </a:endParaRPr>
          </a:p>
          <a:p>
            <a:pPr marL="268288" indent="-268288">
              <a:buClr>
                <a:srgbClr val="E83F35"/>
              </a:buClr>
              <a:buFont typeface="Arial" panose="020B0604020202020204" pitchFamily="34" charset="0"/>
              <a:buChar char="●"/>
              <a:defRPr/>
            </a:pPr>
            <a:r>
              <a:rPr lang="en-GB" kern="0" dirty="0" smtClean="0">
                <a:latin typeface="+mj-lt"/>
                <a:ea typeface="+mn-ea"/>
              </a:rPr>
              <a:t>Can’t conclude much at all about the generosity of the allowed return for the first 4 years.</a:t>
            </a:r>
          </a:p>
          <a:p>
            <a:pPr marL="446088" lvl="1" indent="-177800">
              <a:buClr>
                <a:srgbClr val="E83F35"/>
              </a:buClr>
              <a:buFont typeface="Arial" charset="0"/>
              <a:buChar char="●"/>
              <a:defRPr/>
            </a:pPr>
            <a:endParaRPr lang="en-GB" sz="1100" kern="0" dirty="0">
              <a:latin typeface="+mj-lt"/>
            </a:endParaRPr>
          </a:p>
        </p:txBody>
      </p:sp>
    </p:spTree>
    <p:extLst>
      <p:ext uri="{BB962C8B-B14F-4D97-AF65-F5344CB8AC3E}">
        <p14:creationId xmlns:p14="http://schemas.microsoft.com/office/powerpoint/2010/main" val="1519477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GB" dirty="0" smtClean="0"/>
              <a:t>Outperformance of regulatory benchmarks</a:t>
            </a:r>
            <a:endParaRPr lang="en-GB" dirty="0"/>
          </a:p>
        </p:txBody>
      </p:sp>
      <p:sp>
        <p:nvSpPr>
          <p:cNvPr id="4" name="Rectangle 41"/>
          <p:cNvSpPr txBox="1">
            <a:spLocks noChangeArrowheads="1"/>
          </p:cNvSpPr>
          <p:nvPr/>
        </p:nvSpPr>
        <p:spPr bwMode="auto">
          <a:xfrm>
            <a:off x="422109" y="930815"/>
            <a:ext cx="8147248" cy="837152"/>
          </a:xfrm>
          <a:prstGeom prst="rect">
            <a:avLst/>
          </a:prstGeom>
          <a:noFill/>
          <a:ln w="9525" cap="flat" algn="ctr">
            <a:noFill/>
            <a:miter lim="800000"/>
            <a:headEnd/>
            <a:tailEnd/>
          </a:ln>
          <a:effectLst/>
        </p:spPr>
        <p:txBody>
          <a:bodyPr vert="horz" wrap="square" lIns="91440" tIns="45720" rIns="91440" bIns="45720" numCol="1" anchor="ctr" anchorCtr="0" compatLnSpc="1">
            <a:prstTxWarp prst="textNoShape">
              <a:avLst/>
            </a:prstTxWarp>
            <a:spAutoFit/>
          </a:bodyPr>
          <a:lstStyle/>
          <a:p>
            <a:pPr marL="268288" indent="-268288">
              <a:buClr>
                <a:srgbClr val="E83F35"/>
              </a:buClr>
              <a:buFont typeface="Arial" panose="020B0604020202020204" pitchFamily="34" charset="0"/>
              <a:buChar char="●"/>
              <a:defRPr/>
            </a:pPr>
            <a:r>
              <a:rPr lang="en-GB" kern="0" dirty="0" smtClean="0">
                <a:latin typeface="+mj-lt"/>
                <a:ea typeface="+mn-ea"/>
              </a:rPr>
              <a:t>Under incentive-based regulation, the business owner gets to keep some of the outperformance relative to the regulatory benchmark.</a:t>
            </a:r>
          </a:p>
          <a:p>
            <a:pPr marL="446088" lvl="1" indent="-177800">
              <a:buClr>
                <a:srgbClr val="E83F35"/>
              </a:buClr>
              <a:buFont typeface="Arial" charset="0"/>
              <a:buChar char="●"/>
              <a:defRPr/>
            </a:pPr>
            <a:endParaRPr lang="en-GB" sz="1100" kern="0" dirty="0">
              <a:latin typeface="+mj-lt"/>
            </a:endParaRPr>
          </a:p>
        </p:txBody>
      </p:sp>
      <p:sp>
        <p:nvSpPr>
          <p:cNvPr id="5" name="Freeform 103"/>
          <p:cNvSpPr>
            <a:spLocks/>
          </p:cNvSpPr>
          <p:nvPr/>
        </p:nvSpPr>
        <p:spPr bwMode="auto">
          <a:xfrm>
            <a:off x="476632" y="1700808"/>
            <a:ext cx="3591312" cy="1152128"/>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dirty="0"/>
              <a:t>…ongoing financial benefits over the long term [via] active management of the assets to increase efficiency through better asset utilisation and process </a:t>
            </a:r>
            <a:r>
              <a:rPr lang="en-AU" sz="1400" dirty="0" smtClean="0"/>
              <a:t>improvements.</a:t>
            </a:r>
            <a:endParaRPr lang="en-AU" sz="1000" dirty="0"/>
          </a:p>
        </p:txBody>
      </p:sp>
      <p:sp>
        <p:nvSpPr>
          <p:cNvPr id="6" name="Freeform 103"/>
          <p:cNvSpPr>
            <a:spLocks/>
          </p:cNvSpPr>
          <p:nvPr/>
        </p:nvSpPr>
        <p:spPr bwMode="auto">
          <a:xfrm>
            <a:off x="476632" y="3201850"/>
            <a:ext cx="3591312" cy="1656184"/>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dirty="0"/>
              <a:t>Immediate opportunities to improve asset utilisation, contract management, process streamlining, maintenance practices and enhanced life cycle management of capex…and sustained productivity </a:t>
            </a:r>
            <a:r>
              <a:rPr lang="en-AU" sz="1400" dirty="0" smtClean="0"/>
              <a:t>improvements.</a:t>
            </a:r>
            <a:endParaRPr lang="en-AU" sz="900" dirty="0"/>
          </a:p>
        </p:txBody>
      </p:sp>
      <p:sp>
        <p:nvSpPr>
          <p:cNvPr id="7" name="Freeform 103"/>
          <p:cNvSpPr>
            <a:spLocks/>
          </p:cNvSpPr>
          <p:nvPr/>
        </p:nvSpPr>
        <p:spPr bwMode="auto">
          <a:xfrm>
            <a:off x="4437761" y="2752598"/>
            <a:ext cx="3591312" cy="676402"/>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dirty="0"/>
              <a:t>incentives based regulatory regime supportive of network </a:t>
            </a:r>
            <a:r>
              <a:rPr lang="en-AU" sz="1400" dirty="0" smtClean="0"/>
              <a:t>outperformance.</a:t>
            </a:r>
            <a:endParaRPr lang="en-AU" sz="900" dirty="0"/>
          </a:p>
        </p:txBody>
      </p:sp>
      <p:sp>
        <p:nvSpPr>
          <p:cNvPr id="8" name="Freeform 103"/>
          <p:cNvSpPr>
            <a:spLocks/>
          </p:cNvSpPr>
          <p:nvPr/>
        </p:nvSpPr>
        <p:spPr bwMode="auto">
          <a:xfrm>
            <a:off x="4427984" y="1700808"/>
            <a:ext cx="3591312" cy="864096"/>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dirty="0" err="1"/>
              <a:t>TransGrid’s</a:t>
            </a:r>
            <a:r>
              <a:rPr lang="en-AU" sz="1400" dirty="0"/>
              <a:t> quality assets have further scope for immediate improvements in operating efficiencies and asset utilisation.</a:t>
            </a:r>
            <a:endParaRPr lang="en-AU" sz="900" dirty="0"/>
          </a:p>
        </p:txBody>
      </p:sp>
      <p:sp>
        <p:nvSpPr>
          <p:cNvPr id="9" name="Freeform 103"/>
          <p:cNvSpPr>
            <a:spLocks/>
          </p:cNvSpPr>
          <p:nvPr/>
        </p:nvSpPr>
        <p:spPr bwMode="auto">
          <a:xfrm>
            <a:off x="4437761" y="3703148"/>
            <a:ext cx="3591312" cy="1152128"/>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dirty="0"/>
              <a:t>Spark Infrastructure’s proven track record of disciplined management and consistent out-performance of regulatory benchmarks.</a:t>
            </a:r>
            <a:endParaRPr lang="en-AU" sz="900" dirty="0"/>
          </a:p>
        </p:txBody>
      </p:sp>
      <p:sp>
        <p:nvSpPr>
          <p:cNvPr id="10" name="Rectangle 9"/>
          <p:cNvSpPr/>
          <p:nvPr/>
        </p:nvSpPr>
        <p:spPr>
          <a:xfrm>
            <a:off x="465354" y="5301208"/>
            <a:ext cx="5915771" cy="248466"/>
          </a:xfrm>
          <a:prstGeom prst="rect">
            <a:avLst/>
          </a:prstGeom>
        </p:spPr>
        <p:txBody>
          <a:bodyPr wrap="square">
            <a:spAutoFit/>
          </a:bodyPr>
          <a:lstStyle/>
          <a:p>
            <a:pPr marL="0" marR="0">
              <a:lnSpc>
                <a:spcPct val="110000"/>
              </a:lnSpc>
              <a:spcBef>
                <a:spcPts val="600"/>
              </a:spcBef>
              <a:spcAft>
                <a:spcPts val="1200"/>
              </a:spcAft>
            </a:pPr>
            <a:r>
              <a:rPr lang="en-AU" sz="1000" i="1" dirty="0">
                <a:latin typeface="Arial" panose="020B0604020202020204" pitchFamily="34" charset="0"/>
                <a:ea typeface="Times" panose="02020603050405020304" pitchFamily="18" charset="0"/>
              </a:rPr>
              <a:t>Source: </a:t>
            </a:r>
            <a:r>
              <a:rPr lang="en-AU" sz="1000" i="1" dirty="0" smtClean="0">
                <a:latin typeface="Arial" panose="020B0604020202020204" pitchFamily="34" charset="0"/>
                <a:ea typeface="Times" panose="02020603050405020304" pitchFamily="18" charset="0"/>
              </a:rPr>
              <a:t>SPARK Infrastructure Investor Presentation Materials, 25 November 2015.</a:t>
            </a:r>
            <a:endParaRPr lang="en-US" sz="1000" i="1" dirty="0">
              <a:latin typeface="Arial" panose="020B0604020202020204" pitchFamily="34" charset="0"/>
              <a:ea typeface="Times" panose="02020603050405020304" pitchFamily="18" charset="0"/>
            </a:endParaRPr>
          </a:p>
        </p:txBody>
      </p:sp>
    </p:spTree>
    <p:extLst>
      <p:ext uri="{BB962C8B-B14F-4D97-AF65-F5344CB8AC3E}">
        <p14:creationId xmlns:p14="http://schemas.microsoft.com/office/powerpoint/2010/main" val="163063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GB" dirty="0" smtClean="0"/>
              <a:t>Other sources of value</a:t>
            </a:r>
            <a:endParaRPr lang="en-GB" dirty="0"/>
          </a:p>
        </p:txBody>
      </p:sp>
      <p:sp>
        <p:nvSpPr>
          <p:cNvPr id="10" name="Rectangle 9"/>
          <p:cNvSpPr/>
          <p:nvPr/>
        </p:nvSpPr>
        <p:spPr>
          <a:xfrm>
            <a:off x="611560" y="5698150"/>
            <a:ext cx="5915771" cy="248466"/>
          </a:xfrm>
          <a:prstGeom prst="rect">
            <a:avLst/>
          </a:prstGeom>
        </p:spPr>
        <p:txBody>
          <a:bodyPr wrap="square">
            <a:spAutoFit/>
          </a:bodyPr>
          <a:lstStyle/>
          <a:p>
            <a:pPr marL="0" marR="0">
              <a:lnSpc>
                <a:spcPct val="110000"/>
              </a:lnSpc>
              <a:spcBef>
                <a:spcPts val="600"/>
              </a:spcBef>
              <a:spcAft>
                <a:spcPts val="1200"/>
              </a:spcAft>
            </a:pPr>
            <a:r>
              <a:rPr lang="en-AU" sz="1000" i="1" dirty="0">
                <a:latin typeface="Arial" panose="020B0604020202020204" pitchFamily="34" charset="0"/>
                <a:ea typeface="Times" panose="02020603050405020304" pitchFamily="18" charset="0"/>
              </a:rPr>
              <a:t>Source: </a:t>
            </a:r>
            <a:r>
              <a:rPr lang="en-AU" sz="1000" i="1" dirty="0" smtClean="0">
                <a:latin typeface="Arial" panose="020B0604020202020204" pitchFamily="34" charset="0"/>
                <a:ea typeface="Times" panose="02020603050405020304" pitchFamily="18" charset="0"/>
              </a:rPr>
              <a:t>SPARK Infrastructure Investor Presentation Materials, 25 November 2015.</a:t>
            </a:r>
            <a:endParaRPr lang="en-US" sz="1000" i="1" dirty="0">
              <a:latin typeface="Arial" panose="020B0604020202020204" pitchFamily="34" charset="0"/>
              <a:ea typeface="Times" panose="02020603050405020304" pitchFamily="18" charset="0"/>
            </a:endParaRPr>
          </a:p>
        </p:txBody>
      </p:sp>
      <p:sp>
        <p:nvSpPr>
          <p:cNvPr id="12" name="Rectangle 41"/>
          <p:cNvSpPr txBox="1">
            <a:spLocks noChangeArrowheads="1"/>
          </p:cNvSpPr>
          <p:nvPr/>
        </p:nvSpPr>
        <p:spPr bwMode="auto">
          <a:xfrm>
            <a:off x="323528" y="799810"/>
            <a:ext cx="8054185" cy="338554"/>
          </a:xfrm>
          <a:prstGeom prst="rect">
            <a:avLst/>
          </a:prstGeom>
          <a:noFill/>
          <a:ln w="9525" cap="flat" algn="ctr">
            <a:noFill/>
            <a:miter lim="800000"/>
            <a:headEnd/>
            <a:tailEnd/>
          </a:ln>
          <a:effectLst/>
        </p:spPr>
        <p:txBody>
          <a:bodyPr vert="horz" wrap="square" lIns="91440" tIns="45720" rIns="91440" bIns="45720" numCol="1" anchor="ctr" anchorCtr="0" compatLnSpc="1">
            <a:prstTxWarp prst="textNoShape">
              <a:avLst/>
            </a:prstTxWarp>
            <a:spAutoFit/>
          </a:bodyPr>
          <a:lstStyle/>
          <a:p>
            <a:pPr marL="268288" indent="-268288">
              <a:buClr>
                <a:srgbClr val="E83F35"/>
              </a:buClr>
              <a:buFont typeface="Arial" panose="020B0604020202020204" pitchFamily="34" charset="0"/>
              <a:buChar char="●"/>
              <a:defRPr/>
            </a:pPr>
            <a:r>
              <a:rPr lang="en-GB" kern="0" dirty="0" smtClean="0">
                <a:latin typeface="+mj-lt"/>
                <a:ea typeface="+mn-ea"/>
              </a:rPr>
              <a:t>Diversification benefits</a:t>
            </a:r>
            <a:endParaRPr lang="en-GB" sz="1100" kern="0" dirty="0">
              <a:latin typeface="+mj-lt"/>
            </a:endParaRPr>
          </a:p>
        </p:txBody>
      </p:sp>
      <p:sp>
        <p:nvSpPr>
          <p:cNvPr id="13" name="Freeform 103"/>
          <p:cNvSpPr>
            <a:spLocks/>
          </p:cNvSpPr>
          <p:nvPr/>
        </p:nvSpPr>
        <p:spPr bwMode="auto">
          <a:xfrm>
            <a:off x="683568" y="1260271"/>
            <a:ext cx="7623760" cy="656561"/>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dirty="0"/>
              <a:t>Reduces portfolio risk by providing further diversification to Spark Infrastructure’s existing investment portfolio by asset type, geography, regulatory timing and partnering.</a:t>
            </a:r>
            <a:endParaRPr lang="en-AU" sz="900" dirty="0"/>
          </a:p>
        </p:txBody>
      </p:sp>
      <p:sp>
        <p:nvSpPr>
          <p:cNvPr id="14" name="Rectangle 41"/>
          <p:cNvSpPr txBox="1">
            <a:spLocks noChangeArrowheads="1"/>
          </p:cNvSpPr>
          <p:nvPr/>
        </p:nvSpPr>
        <p:spPr bwMode="auto">
          <a:xfrm>
            <a:off x="323528" y="2060848"/>
            <a:ext cx="8054185" cy="338554"/>
          </a:xfrm>
          <a:prstGeom prst="rect">
            <a:avLst/>
          </a:prstGeom>
          <a:noFill/>
          <a:ln w="9525" cap="flat" algn="ctr">
            <a:noFill/>
            <a:miter lim="800000"/>
            <a:headEnd/>
            <a:tailEnd/>
          </a:ln>
          <a:effectLst/>
        </p:spPr>
        <p:txBody>
          <a:bodyPr vert="horz" wrap="square" lIns="91440" tIns="45720" rIns="91440" bIns="45720" numCol="1" anchor="ctr" anchorCtr="0" compatLnSpc="1">
            <a:prstTxWarp prst="textNoShape">
              <a:avLst/>
            </a:prstTxWarp>
            <a:spAutoFit/>
          </a:bodyPr>
          <a:lstStyle/>
          <a:p>
            <a:pPr marL="268288" indent="-268288">
              <a:buClr>
                <a:srgbClr val="E83F35"/>
              </a:buClr>
              <a:buFont typeface="Arial" panose="020B0604020202020204" pitchFamily="34" charset="0"/>
              <a:buChar char="●"/>
              <a:defRPr/>
            </a:pPr>
            <a:r>
              <a:rPr lang="en-GB" kern="0" dirty="0" smtClean="0">
                <a:latin typeface="+mj-lt"/>
                <a:ea typeface="+mn-ea"/>
              </a:rPr>
              <a:t>Growth options</a:t>
            </a:r>
            <a:endParaRPr lang="en-GB" sz="1100" kern="0" dirty="0">
              <a:latin typeface="+mj-lt"/>
            </a:endParaRPr>
          </a:p>
        </p:txBody>
      </p:sp>
      <p:sp>
        <p:nvSpPr>
          <p:cNvPr id="15" name="Freeform 103"/>
          <p:cNvSpPr>
            <a:spLocks/>
          </p:cNvSpPr>
          <p:nvPr/>
        </p:nvSpPr>
        <p:spPr bwMode="auto">
          <a:xfrm>
            <a:off x="683568" y="2521309"/>
            <a:ext cx="7623760" cy="894071"/>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dirty="0"/>
              <a:t>Long term growth in the Regulatory Asset Base supported by macro economic driven demand growth expectations, and change in generation mix to </a:t>
            </a:r>
            <a:r>
              <a:rPr lang="en-AU" sz="1400" dirty="0" smtClean="0"/>
              <a:t>renewables…</a:t>
            </a:r>
            <a:r>
              <a:rPr lang="en-AU" sz="1400" dirty="0"/>
              <a:t>Growth in centralised renewable energy provides expansion opportunities.</a:t>
            </a:r>
            <a:endParaRPr lang="en-AU" sz="800" dirty="0"/>
          </a:p>
        </p:txBody>
      </p:sp>
      <p:sp>
        <p:nvSpPr>
          <p:cNvPr id="19" name="Freeform 103"/>
          <p:cNvSpPr>
            <a:spLocks/>
          </p:cNvSpPr>
          <p:nvPr/>
        </p:nvSpPr>
        <p:spPr bwMode="auto">
          <a:xfrm>
            <a:off x="683568" y="3681926"/>
            <a:ext cx="7623760" cy="1786580"/>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dirty="0"/>
              <a:t>Renewable generation projects expected to come on line as move towards </a:t>
            </a:r>
            <a:r>
              <a:rPr lang="en-AU" sz="1400" dirty="0" err="1"/>
              <a:t>fulfillment</a:t>
            </a:r>
            <a:r>
              <a:rPr lang="en-AU" sz="1400" dirty="0"/>
              <a:t> of the LRET progresses. These new generation projects provide opportunities for TransGrid to grow its connections.</a:t>
            </a:r>
            <a:endParaRPr lang="en-US" sz="1400" dirty="0"/>
          </a:p>
          <a:p>
            <a:r>
              <a:rPr lang="en-AU" sz="1400" dirty="0"/>
              <a:t>Existing contracts provide significant </a:t>
            </a:r>
            <a:r>
              <a:rPr lang="en-AU" sz="1400" dirty="0" err="1"/>
              <a:t>cashflow</a:t>
            </a:r>
            <a:r>
              <a:rPr lang="en-AU" sz="1400" dirty="0"/>
              <a:t> and value.</a:t>
            </a:r>
            <a:endParaRPr lang="en-US" sz="1400" dirty="0"/>
          </a:p>
          <a:p>
            <a:r>
              <a:rPr lang="en-AU" sz="1400" dirty="0"/>
              <a:t>Network modification opportunities as generation mix in the network changes with increases in large scale renewable energy projects.</a:t>
            </a:r>
            <a:endParaRPr lang="en-AU" sz="700" dirty="0"/>
          </a:p>
        </p:txBody>
      </p:sp>
    </p:spTree>
    <p:extLst>
      <p:ext uri="{BB962C8B-B14F-4D97-AF65-F5344CB8AC3E}">
        <p14:creationId xmlns:p14="http://schemas.microsoft.com/office/powerpoint/2010/main" val="1443094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GB" dirty="0" smtClean="0"/>
              <a:t>Other sources of value</a:t>
            </a:r>
            <a:endParaRPr lang="en-GB" dirty="0"/>
          </a:p>
        </p:txBody>
      </p:sp>
      <p:sp>
        <p:nvSpPr>
          <p:cNvPr id="10" name="Rectangle 9"/>
          <p:cNvSpPr/>
          <p:nvPr/>
        </p:nvSpPr>
        <p:spPr>
          <a:xfrm>
            <a:off x="611560" y="3324550"/>
            <a:ext cx="5915771" cy="248466"/>
          </a:xfrm>
          <a:prstGeom prst="rect">
            <a:avLst/>
          </a:prstGeom>
        </p:spPr>
        <p:txBody>
          <a:bodyPr wrap="square">
            <a:spAutoFit/>
          </a:bodyPr>
          <a:lstStyle/>
          <a:p>
            <a:pPr marL="0" marR="0">
              <a:lnSpc>
                <a:spcPct val="110000"/>
              </a:lnSpc>
              <a:spcBef>
                <a:spcPts val="600"/>
              </a:spcBef>
              <a:spcAft>
                <a:spcPts val="1200"/>
              </a:spcAft>
            </a:pPr>
            <a:r>
              <a:rPr lang="en-AU" sz="1000" i="1" dirty="0">
                <a:latin typeface="Arial" panose="020B0604020202020204" pitchFamily="34" charset="0"/>
                <a:ea typeface="Times" panose="02020603050405020304" pitchFamily="18" charset="0"/>
              </a:rPr>
              <a:t>Source: </a:t>
            </a:r>
            <a:r>
              <a:rPr lang="en-AU" sz="1000" i="1" dirty="0" smtClean="0">
                <a:latin typeface="Arial" panose="020B0604020202020204" pitchFamily="34" charset="0"/>
                <a:ea typeface="Times" panose="02020603050405020304" pitchFamily="18" charset="0"/>
              </a:rPr>
              <a:t>SPARK Infrastructure Investor Presentation Materials, 25 November 2015.</a:t>
            </a:r>
            <a:endParaRPr lang="en-US" sz="1000" i="1" dirty="0">
              <a:latin typeface="Arial" panose="020B0604020202020204" pitchFamily="34" charset="0"/>
              <a:ea typeface="Times" panose="02020603050405020304" pitchFamily="18" charset="0"/>
            </a:endParaRPr>
          </a:p>
        </p:txBody>
      </p:sp>
      <p:sp>
        <p:nvSpPr>
          <p:cNvPr id="16" name="Rectangle 41"/>
          <p:cNvSpPr txBox="1">
            <a:spLocks noChangeArrowheads="1"/>
          </p:cNvSpPr>
          <p:nvPr/>
        </p:nvSpPr>
        <p:spPr bwMode="auto">
          <a:xfrm>
            <a:off x="323528" y="983392"/>
            <a:ext cx="8054185" cy="338554"/>
          </a:xfrm>
          <a:prstGeom prst="rect">
            <a:avLst/>
          </a:prstGeom>
          <a:noFill/>
          <a:ln w="9525" cap="flat" algn="ctr">
            <a:noFill/>
            <a:miter lim="800000"/>
            <a:headEnd/>
            <a:tailEnd/>
          </a:ln>
          <a:effectLst/>
        </p:spPr>
        <p:txBody>
          <a:bodyPr vert="horz" wrap="square" lIns="91440" tIns="45720" rIns="91440" bIns="45720" numCol="1" anchor="ctr" anchorCtr="0" compatLnSpc="1">
            <a:prstTxWarp prst="textNoShape">
              <a:avLst/>
            </a:prstTxWarp>
            <a:spAutoFit/>
          </a:bodyPr>
          <a:lstStyle/>
          <a:p>
            <a:pPr marL="268288" indent="-268288">
              <a:buClr>
                <a:srgbClr val="E83F35"/>
              </a:buClr>
              <a:buFont typeface="Arial" panose="020B0604020202020204" pitchFamily="34" charset="0"/>
              <a:buChar char="●"/>
              <a:defRPr/>
            </a:pPr>
            <a:r>
              <a:rPr lang="en-GB" kern="0" dirty="0" smtClean="0">
                <a:latin typeface="+mj-lt"/>
                <a:ea typeface="+mn-ea"/>
              </a:rPr>
              <a:t>Unregulated assets</a:t>
            </a:r>
            <a:endParaRPr lang="en-GB" sz="1100" kern="0" dirty="0">
              <a:latin typeface="+mj-lt"/>
            </a:endParaRPr>
          </a:p>
        </p:txBody>
      </p:sp>
      <p:sp>
        <p:nvSpPr>
          <p:cNvPr id="17" name="Freeform 103"/>
          <p:cNvSpPr>
            <a:spLocks/>
          </p:cNvSpPr>
          <p:nvPr/>
        </p:nvSpPr>
        <p:spPr bwMode="auto">
          <a:xfrm>
            <a:off x="683568" y="1443853"/>
            <a:ext cx="7623760" cy="440537"/>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dirty="0"/>
              <a:t>Significant opportunity to grow non-prescribed [i.e., unregulated] business activity</a:t>
            </a:r>
            <a:endParaRPr lang="en-AU" sz="700" dirty="0"/>
          </a:p>
        </p:txBody>
      </p:sp>
      <p:sp>
        <p:nvSpPr>
          <p:cNvPr id="19" name="Freeform 103"/>
          <p:cNvSpPr>
            <a:spLocks/>
          </p:cNvSpPr>
          <p:nvPr/>
        </p:nvSpPr>
        <p:spPr bwMode="auto">
          <a:xfrm>
            <a:off x="683568" y="2028406"/>
            <a:ext cx="7623760" cy="1113185"/>
          </a:xfrm>
          <a:custGeom>
            <a:avLst/>
            <a:gdLst/>
            <a:ahLst/>
            <a:cxnLst>
              <a:cxn ang="0">
                <a:pos x="0" y="920"/>
              </a:cxn>
              <a:cxn ang="0">
                <a:pos x="32" y="904"/>
              </a:cxn>
              <a:cxn ang="0">
                <a:pos x="112" y="920"/>
              </a:cxn>
              <a:cxn ang="0">
                <a:pos x="200" y="896"/>
              </a:cxn>
              <a:cxn ang="0">
                <a:pos x="256" y="904"/>
              </a:cxn>
              <a:cxn ang="0">
                <a:pos x="288" y="920"/>
              </a:cxn>
              <a:cxn ang="0">
                <a:pos x="384" y="936"/>
              </a:cxn>
              <a:cxn ang="0">
                <a:pos x="448" y="928"/>
              </a:cxn>
              <a:cxn ang="0">
                <a:pos x="512" y="928"/>
              </a:cxn>
              <a:cxn ang="0">
                <a:pos x="568" y="952"/>
              </a:cxn>
              <a:cxn ang="0">
                <a:pos x="608" y="928"/>
              </a:cxn>
              <a:cxn ang="0">
                <a:pos x="632" y="912"/>
              </a:cxn>
              <a:cxn ang="0">
                <a:pos x="696" y="928"/>
              </a:cxn>
              <a:cxn ang="0">
                <a:pos x="735" y="938"/>
              </a:cxn>
              <a:cxn ang="0">
                <a:pos x="809" y="927"/>
              </a:cxn>
              <a:cxn ang="0">
                <a:pos x="858" y="963"/>
              </a:cxn>
              <a:cxn ang="0">
                <a:pos x="1070" y="942"/>
              </a:cxn>
              <a:cxn ang="0">
                <a:pos x="1137" y="920"/>
              </a:cxn>
              <a:cxn ang="0">
                <a:pos x="1212" y="935"/>
              </a:cxn>
              <a:cxn ang="0">
                <a:pos x="1296" y="959"/>
              </a:cxn>
              <a:cxn ang="0">
                <a:pos x="1385" y="945"/>
              </a:cxn>
              <a:cxn ang="0">
                <a:pos x="1448" y="966"/>
              </a:cxn>
              <a:cxn ang="0">
                <a:pos x="1498" y="966"/>
              </a:cxn>
              <a:cxn ang="0">
                <a:pos x="1529" y="945"/>
              </a:cxn>
              <a:cxn ang="0">
                <a:pos x="1607" y="913"/>
              </a:cxn>
              <a:cxn ang="0">
                <a:pos x="1674" y="927"/>
              </a:cxn>
              <a:cxn ang="0">
                <a:pos x="1780" y="952"/>
              </a:cxn>
              <a:cxn ang="0">
                <a:pos x="1830" y="952"/>
              </a:cxn>
              <a:cxn ang="0">
                <a:pos x="1968" y="926"/>
              </a:cxn>
              <a:cxn ang="0">
                <a:pos x="2060" y="967"/>
              </a:cxn>
              <a:cxn ang="0">
                <a:pos x="2171" y="941"/>
              </a:cxn>
              <a:cxn ang="0">
                <a:pos x="2235" y="978"/>
              </a:cxn>
              <a:cxn ang="0">
                <a:pos x="2312" y="967"/>
              </a:cxn>
              <a:cxn ang="0">
                <a:pos x="2423" y="998"/>
              </a:cxn>
              <a:cxn ang="0">
                <a:pos x="2423" y="0"/>
              </a:cxn>
              <a:cxn ang="0">
                <a:pos x="0" y="0"/>
              </a:cxn>
              <a:cxn ang="0">
                <a:pos x="0" y="920"/>
              </a:cxn>
            </a:cxnLst>
            <a:rect l="0" t="0" r="r" b="b"/>
            <a:pathLst>
              <a:path w="2423" h="998">
                <a:moveTo>
                  <a:pt x="0" y="920"/>
                </a:moveTo>
                <a:cubicBezTo>
                  <a:pt x="32" y="904"/>
                  <a:pt x="32" y="904"/>
                  <a:pt x="32" y="904"/>
                </a:cubicBezTo>
                <a:cubicBezTo>
                  <a:pt x="112" y="920"/>
                  <a:pt x="112" y="920"/>
                  <a:pt x="112" y="920"/>
                </a:cubicBezTo>
                <a:cubicBezTo>
                  <a:pt x="200" y="896"/>
                  <a:pt x="200" y="896"/>
                  <a:pt x="200" y="896"/>
                </a:cubicBezTo>
                <a:cubicBezTo>
                  <a:pt x="256" y="904"/>
                  <a:pt x="256" y="904"/>
                  <a:pt x="256" y="904"/>
                </a:cubicBezTo>
                <a:cubicBezTo>
                  <a:pt x="288" y="920"/>
                  <a:pt x="288" y="920"/>
                  <a:pt x="288" y="920"/>
                </a:cubicBezTo>
                <a:cubicBezTo>
                  <a:pt x="384" y="936"/>
                  <a:pt x="384" y="936"/>
                  <a:pt x="384" y="936"/>
                </a:cubicBezTo>
                <a:cubicBezTo>
                  <a:pt x="448" y="928"/>
                  <a:pt x="448" y="928"/>
                  <a:pt x="448" y="928"/>
                </a:cubicBezTo>
                <a:cubicBezTo>
                  <a:pt x="488" y="928"/>
                  <a:pt x="512" y="928"/>
                  <a:pt x="512" y="928"/>
                </a:cubicBezTo>
                <a:cubicBezTo>
                  <a:pt x="568" y="952"/>
                  <a:pt x="568" y="952"/>
                  <a:pt x="568" y="952"/>
                </a:cubicBezTo>
                <a:cubicBezTo>
                  <a:pt x="608" y="928"/>
                  <a:pt x="608" y="928"/>
                  <a:pt x="608" y="928"/>
                </a:cubicBezTo>
                <a:cubicBezTo>
                  <a:pt x="632" y="912"/>
                  <a:pt x="632" y="912"/>
                  <a:pt x="632" y="912"/>
                </a:cubicBezTo>
                <a:cubicBezTo>
                  <a:pt x="696" y="928"/>
                  <a:pt x="696" y="928"/>
                  <a:pt x="696" y="928"/>
                </a:cubicBezTo>
                <a:cubicBezTo>
                  <a:pt x="735" y="938"/>
                  <a:pt x="735" y="938"/>
                  <a:pt x="735" y="938"/>
                </a:cubicBezTo>
                <a:cubicBezTo>
                  <a:pt x="809" y="927"/>
                  <a:pt x="809" y="927"/>
                  <a:pt x="809" y="927"/>
                </a:cubicBezTo>
                <a:cubicBezTo>
                  <a:pt x="858" y="963"/>
                  <a:pt x="858" y="963"/>
                  <a:pt x="858" y="963"/>
                </a:cubicBezTo>
                <a:cubicBezTo>
                  <a:pt x="1070" y="942"/>
                  <a:pt x="1070" y="942"/>
                  <a:pt x="1070" y="942"/>
                </a:cubicBezTo>
                <a:cubicBezTo>
                  <a:pt x="1137" y="920"/>
                  <a:pt x="1137" y="920"/>
                  <a:pt x="1137" y="920"/>
                </a:cubicBezTo>
                <a:cubicBezTo>
                  <a:pt x="1212" y="935"/>
                  <a:pt x="1212" y="935"/>
                  <a:pt x="1212" y="935"/>
                </a:cubicBezTo>
                <a:cubicBezTo>
                  <a:pt x="1296" y="959"/>
                  <a:pt x="1296" y="959"/>
                  <a:pt x="1296" y="959"/>
                </a:cubicBezTo>
                <a:cubicBezTo>
                  <a:pt x="1385" y="945"/>
                  <a:pt x="1385" y="945"/>
                  <a:pt x="1385" y="945"/>
                </a:cubicBezTo>
                <a:cubicBezTo>
                  <a:pt x="1448" y="966"/>
                  <a:pt x="1448" y="966"/>
                  <a:pt x="1448" y="966"/>
                </a:cubicBezTo>
                <a:cubicBezTo>
                  <a:pt x="1498" y="966"/>
                  <a:pt x="1498" y="966"/>
                  <a:pt x="1498" y="966"/>
                </a:cubicBezTo>
                <a:cubicBezTo>
                  <a:pt x="1529" y="945"/>
                  <a:pt x="1529" y="945"/>
                  <a:pt x="1529" y="945"/>
                </a:cubicBezTo>
                <a:cubicBezTo>
                  <a:pt x="1607" y="913"/>
                  <a:pt x="1607" y="913"/>
                  <a:pt x="1607" y="913"/>
                </a:cubicBezTo>
                <a:cubicBezTo>
                  <a:pt x="1674" y="927"/>
                  <a:pt x="1674" y="927"/>
                  <a:pt x="1674" y="927"/>
                </a:cubicBezTo>
                <a:cubicBezTo>
                  <a:pt x="1780" y="952"/>
                  <a:pt x="1780" y="952"/>
                  <a:pt x="1780" y="952"/>
                </a:cubicBezTo>
                <a:cubicBezTo>
                  <a:pt x="1830" y="952"/>
                  <a:pt x="1830" y="952"/>
                  <a:pt x="1830" y="952"/>
                </a:cubicBezTo>
                <a:cubicBezTo>
                  <a:pt x="1861" y="956"/>
                  <a:pt x="1968" y="926"/>
                  <a:pt x="1968" y="926"/>
                </a:cubicBezTo>
                <a:cubicBezTo>
                  <a:pt x="2060" y="967"/>
                  <a:pt x="2060" y="967"/>
                  <a:pt x="2060" y="967"/>
                </a:cubicBezTo>
                <a:cubicBezTo>
                  <a:pt x="2171" y="941"/>
                  <a:pt x="2171" y="941"/>
                  <a:pt x="2171" y="941"/>
                </a:cubicBezTo>
                <a:cubicBezTo>
                  <a:pt x="2235" y="978"/>
                  <a:pt x="2235" y="978"/>
                  <a:pt x="2235" y="978"/>
                </a:cubicBezTo>
                <a:cubicBezTo>
                  <a:pt x="2312" y="967"/>
                  <a:pt x="2312" y="967"/>
                  <a:pt x="2312" y="967"/>
                </a:cubicBezTo>
                <a:cubicBezTo>
                  <a:pt x="2423" y="998"/>
                  <a:pt x="2423" y="998"/>
                  <a:pt x="2423" y="998"/>
                </a:cubicBezTo>
                <a:cubicBezTo>
                  <a:pt x="2423" y="0"/>
                  <a:pt x="2423" y="0"/>
                  <a:pt x="2423" y="0"/>
                </a:cubicBezTo>
                <a:cubicBezTo>
                  <a:pt x="0" y="0"/>
                  <a:pt x="0" y="0"/>
                  <a:pt x="0" y="0"/>
                </a:cubicBezTo>
                <a:lnTo>
                  <a:pt x="0" y="920"/>
                </a:lnTo>
                <a:close/>
              </a:path>
            </a:pathLst>
          </a:custGeom>
          <a:solidFill>
            <a:schemeClr val="bg1"/>
          </a:solidFill>
          <a:ln w="12700" cap="flat">
            <a:solidFill>
              <a:srgbClr val="000000"/>
            </a:solidFill>
            <a:prstDash val="solid"/>
            <a:miter lim="800000"/>
            <a:headEnd/>
            <a:tailEnd/>
          </a:ln>
          <a:effectLst>
            <a:outerShdw dist="107763" dir="2700000" algn="ctr" rotWithShape="0">
              <a:srgbClr val="808080"/>
            </a:outerShdw>
          </a:effectLst>
        </p:spPr>
        <p:txBody>
          <a:bodyPr/>
          <a:lstStyle/>
          <a:p>
            <a:r>
              <a:rPr lang="en-AU" sz="1400" dirty="0"/>
              <a:t>Enhanced equity returns through growth in the non-prescribed businesses of TransGrid with further opportunity to grow a telecommunication service offering that leverages </a:t>
            </a:r>
            <a:r>
              <a:rPr lang="en-AU" sz="1400" dirty="0" err="1"/>
              <a:t>TransGrid’s</a:t>
            </a:r>
            <a:r>
              <a:rPr lang="en-AU" sz="1400" dirty="0"/>
              <a:t> market positioning across </a:t>
            </a:r>
            <a:r>
              <a:rPr lang="en-AU" sz="1400" dirty="0" smtClean="0"/>
              <a:t>NSW…</a:t>
            </a:r>
            <a:r>
              <a:rPr lang="en-AU" sz="1400" dirty="0"/>
              <a:t>Extension of network to connect to data centres and NBN Points of Interconnect (“POIs”) in proximity of its network provides opportunity.</a:t>
            </a:r>
            <a:endParaRPr lang="en-AU" sz="800" dirty="0"/>
          </a:p>
        </p:txBody>
      </p:sp>
    </p:spTree>
    <p:extLst>
      <p:ext uri="{BB962C8B-B14F-4D97-AF65-F5344CB8AC3E}">
        <p14:creationId xmlns:p14="http://schemas.microsoft.com/office/powerpoint/2010/main" val="4091097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FE Presentation (Small Rooms &amp; Printed)">
  <a:themeElements>
    <a:clrScheme name="Frontier 2016">
      <a:dk1>
        <a:sysClr val="windowText" lastClr="000000"/>
      </a:dk1>
      <a:lt1>
        <a:sysClr val="window" lastClr="FFFFFF"/>
      </a:lt1>
      <a:dk2>
        <a:srgbClr val="7F7F7F"/>
      </a:dk2>
      <a:lt2>
        <a:srgbClr val="FFFFFF"/>
      </a:lt2>
      <a:accent1>
        <a:srgbClr val="E83F35"/>
      </a:accent1>
      <a:accent2>
        <a:srgbClr val="007B87"/>
      </a:accent2>
      <a:accent3>
        <a:srgbClr val="8DD0D2"/>
      </a:accent3>
      <a:accent4>
        <a:srgbClr val="37424A"/>
      </a:accent4>
      <a:accent5>
        <a:srgbClr val="D1DBD2"/>
      </a:accent5>
      <a:accent6>
        <a:srgbClr val="EBC000"/>
      </a:accent6>
      <a:hlink>
        <a:srgbClr val="E83F35"/>
      </a:hlink>
      <a:folHlink>
        <a:srgbClr val="E83F35"/>
      </a:folHlink>
    </a:clrScheme>
    <a:fontScheme name="FE Fonts">
      <a:majorFont>
        <a:latin typeface="Arial"/>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rgbClr val="E83F35"/>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20000"/>
          </a:spcBef>
          <a:spcAft>
            <a:spcPct val="20000"/>
          </a:spcAft>
          <a:buClr>
            <a:schemeClr val="bg1"/>
          </a:buClr>
          <a:buSzTx/>
          <a:buFontTx/>
          <a:buNone/>
          <a:tabLst/>
          <a:defRPr kumimoji="0" lang="en-US" sz="16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bg1"/>
        </a:solidFill>
        <a:ln w="9525" cap="flat" cmpd="sng" algn="ctr">
          <a:solidFill>
            <a:srgbClr val="E83F35"/>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20000"/>
          </a:spcBef>
          <a:spcAft>
            <a:spcPct val="20000"/>
          </a:spcAft>
          <a:buClr>
            <a:schemeClr val="bg1"/>
          </a:buClr>
          <a:buSzTx/>
          <a:buFontTx/>
          <a:buNone/>
          <a:tabLst/>
          <a:defRPr kumimoji="0" lang="en-US" sz="16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Frontier Presentation New (Small Rooms &amp; Prin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rontier Presentation New (Small Rooms &amp; Prin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rontier Presentation New (Small Rooms &amp; Prin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rontier Presentation New (Small Rooms &amp; Prin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rontier Presentation New (Small Rooms &amp; Prin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rontier Presentation New (Small Rooms &amp; Prin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rontier Presentation New (Small Rooms &amp; Printed)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rontier Presentation New (Small Rooms &amp; Prin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rontier Presentation New (Small Rooms &amp; Prin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rontier Presentation New (Small Rooms &amp; Prin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rontier Presentation New (Small Rooms &amp; Prin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rontier Presentation New (Small Rooms &amp; Prin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FE Presentation (Small Rooms &amp; Printed)_2016" id="{8DD90048-3296-45ED-A417-B2E500BB2413}" vid="{D8A2DD63-48DD-4981-B685-2CE8D38F855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FE Presentation (Small Rooms &amp; Printed)</Template>
  <TotalTime>13919</TotalTime>
  <Words>1518</Words>
  <Application>Microsoft Office PowerPoint</Application>
  <PresentationFormat>On-screen Show (4:3)</PresentationFormat>
  <Paragraphs>149</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FE Presentation (Small Rooms &amp; Printed)</vt:lpstr>
      <vt:lpstr>Why do regulated assets sell for more than the RAB?</vt:lpstr>
      <vt:lpstr>Regulated businesses do tend to sell for more than the RAB</vt:lpstr>
      <vt:lpstr>Why would a regulator care about a RAB transaction multiple?</vt:lpstr>
      <vt:lpstr>Why would a regulator care about a RAB transaction multiple?</vt:lpstr>
      <vt:lpstr>TransGrid case study </vt:lpstr>
      <vt:lpstr>The 99-year lease term</vt:lpstr>
      <vt:lpstr>Outperformance of regulatory benchmarks</vt:lpstr>
      <vt:lpstr>Other sources of value</vt:lpstr>
      <vt:lpstr>Other sources of value</vt:lpstr>
      <vt:lpstr>Control premium</vt:lpstr>
      <vt:lpstr>The SPARK equity capital raising</vt:lpstr>
      <vt:lpstr>AER’s consideration of transaction multiples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for consideration in 2017 WACC review</dc:title>
  <dc:creator>Dinesh Kumareswaran</dc:creator>
  <cp:lastModifiedBy>Maria Tortura</cp:lastModifiedBy>
  <cp:revision>200</cp:revision>
  <cp:lastPrinted>2003-07-08T09:04:00Z</cp:lastPrinted>
  <dcterms:created xsi:type="dcterms:W3CDTF">2017-01-04T02:05:12Z</dcterms:created>
  <dcterms:modified xsi:type="dcterms:W3CDTF">2017-11-01T00:12:17Z</dcterms:modified>
</cp:coreProperties>
</file>