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theme/themeOverride2.xml" ContentType="application/vnd.openxmlformats-officedocument.themeOverride+xml"/>
  <Override PartName="/ppt/charts/chart4.xml" ContentType="application/vnd.openxmlformats-officedocument.drawingml.chart+xml"/>
  <Override PartName="/ppt/theme/themeOverride3.xml" ContentType="application/vnd.openxmlformats-officedocument.themeOverride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drawings/drawing1.xml" ContentType="application/vnd.openxmlformats-officedocument.drawingml.chartshapes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rts/style1.xml" ContentType="application/vnd.ms-office.chartstyle+xml"/>
  <Override PartName="/ppt/charts/colors1.xml" ContentType="application/vnd.ms-office.chartcolorstyle+xml"/>
  <Override PartName="/ppt/charts/style2.xml" ContentType="application/vnd.ms-office.chartstyle+xml"/>
  <Override PartName="/ppt/charts/colors2.xml" ContentType="application/vnd.ms-office.chartcolor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16"/>
  </p:notesMasterIdLst>
  <p:handoutMasterIdLst>
    <p:handoutMasterId r:id="rId17"/>
  </p:handoutMasterIdLst>
  <p:sldIdLst>
    <p:sldId id="280" r:id="rId5"/>
    <p:sldId id="288" r:id="rId6"/>
    <p:sldId id="287" r:id="rId7"/>
    <p:sldId id="290" r:id="rId8"/>
    <p:sldId id="298" r:id="rId9"/>
    <p:sldId id="292" r:id="rId10"/>
    <p:sldId id="293" r:id="rId11"/>
    <p:sldId id="297" r:id="rId12"/>
    <p:sldId id="295" r:id="rId13"/>
    <p:sldId id="294" r:id="rId14"/>
    <p:sldId id="296" r:id="rId15"/>
  </p:sldIdLst>
  <p:sldSz cx="9144000" cy="6858000" type="screen4x3"/>
  <p:notesSz cx="6797675" cy="9926638"/>
  <p:defaultTextStyle>
    <a:defPPr>
      <a:defRPr lang="en-A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12122"/>
    <a:srgbClr val="007BC4"/>
    <a:srgbClr val="FFFFFF"/>
    <a:srgbClr val="C0E7FF"/>
    <a:srgbClr val="001C52"/>
    <a:srgbClr val="7C7C7C"/>
    <a:srgbClr val="DDDDDD"/>
    <a:srgbClr val="EAEAEA"/>
    <a:srgbClr val="D9D9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15" autoAdjust="0"/>
  </p:normalViewPr>
  <p:slideViewPr>
    <p:cSldViewPr>
      <p:cViewPr>
        <p:scale>
          <a:sx n="101" d="100"/>
          <a:sy n="101" d="100"/>
        </p:scale>
        <p:origin x="-96" y="-53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\\Jabba\shared\SEA\Research\Research%20for%20IPART%20conference\Transport%20analysis%2011%20October.xlsx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\\ipart.local\ipart\Shared\SEA\Research\Research%20for%20IPART%20conference\Transport%20analysis%2012%20October.xlsx" TargetMode="Externa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2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oleObject" Target="file:///\\Jabba\shared\SEA\Research\Research%20for%20IPART%20conference\Transport%20analysis%2011%20October.xlsx" TargetMode="External"/><Relationship Id="rId1" Type="http://schemas.openxmlformats.org/officeDocument/2006/relationships/themeOverride" Target="../theme/themeOverride3.xm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\\ipart.local\ipart\Shared\SEA\Research\Research%20for%20IPART%20conference\Transport%20analysis%2012%20October.xlsx" TargetMode="Externa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2.xlsx"/></Relationships>
</file>

<file path=ppt/charts/_rels/chart7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Microsoft_Excel_Worksheet3.xlsx"/></Relationships>
</file>

<file path=ppt/charts/_rels/chart8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package" Target="../embeddings/Microsoft_Excel_Worksheet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A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pPr>
            <a:r>
              <a:rPr lang="en-US" sz="1400" b="1">
                <a:latin typeface="Arial" panose="020B0604020202020204" pitchFamily="34" charset="0"/>
                <a:cs typeface="Arial" panose="020B0604020202020204" pitchFamily="34" charset="0"/>
              </a:rPr>
              <a:t>Commuters - Sydney</a:t>
            </a:r>
          </a:p>
        </c:rich>
      </c:tx>
      <c:layout/>
      <c:overlay val="1"/>
    </c:title>
    <c:autoTitleDeleted val="0"/>
    <c:plotArea>
      <c:layout>
        <c:manualLayout>
          <c:layoutTarget val="inner"/>
          <c:xMode val="edge"/>
          <c:yMode val="edge"/>
          <c:x val="0.21281846019247594"/>
          <c:y val="0"/>
          <c:w val="0.65113867016622917"/>
          <c:h val="1"/>
        </c:manualLayout>
      </c:layout>
      <c:ofPieChart>
        <c:ofPieType val="bar"/>
        <c:varyColors val="1"/>
        <c:ser>
          <c:idx val="0"/>
          <c:order val="0"/>
          <c:spPr>
            <a:solidFill>
              <a:srgbClr val="001C52"/>
            </a:solidFill>
            <a:ln w="25400">
              <a:noFill/>
            </a:ln>
          </c:spPr>
          <c:explosion val="12"/>
          <c:dPt>
            <c:idx val="0"/>
            <c:bubble3D val="0"/>
            <c:spPr>
              <a:solidFill>
                <a:srgbClr val="007BC4"/>
              </a:solidFill>
              <a:ln w="25400">
                <a:noFill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A4A0-4C4C-B455-377FB4B1545D}"/>
              </c:ext>
            </c:extLst>
          </c:dPt>
          <c:dPt>
            <c:idx val="1"/>
            <c:bubble3D val="0"/>
            <c:spPr>
              <a:solidFill>
                <a:srgbClr val="A0A09A"/>
              </a:solidFill>
              <a:ln w="25400">
                <a:noFill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A4A0-4C4C-B455-377FB4B1545D}"/>
              </c:ext>
            </c:extLst>
          </c:dPt>
          <c:dPt>
            <c:idx val="2"/>
            <c:bubble3D val="0"/>
            <c:spPr>
              <a:solidFill>
                <a:srgbClr val="A0A09A"/>
              </a:solidFill>
              <a:ln w="25400">
                <a:noFill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A4A0-4C4C-B455-377FB4B1545D}"/>
              </c:ext>
            </c:extLst>
          </c:dPt>
          <c:dPt>
            <c:idx val="3"/>
            <c:bubble3D val="0"/>
            <c:spPr>
              <a:solidFill>
                <a:srgbClr val="CBD4D9"/>
              </a:solidFill>
              <a:ln w="25400">
                <a:noFill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6-A4A0-4C4C-B455-377FB4B1545D}"/>
              </c:ext>
            </c:extLst>
          </c:dPt>
          <c:dPt>
            <c:idx val="4"/>
            <c:bubble3D val="0"/>
            <c:spPr>
              <a:solidFill>
                <a:schemeClr val="accent1"/>
              </a:solidFill>
              <a:ln w="25400">
                <a:noFill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8-A4A0-4C4C-B455-377FB4B1545D}"/>
              </c:ext>
            </c:extLst>
          </c:dPt>
          <c:dPt>
            <c:idx val="5"/>
            <c:bubble3D val="0"/>
            <c:spPr>
              <a:solidFill>
                <a:schemeClr val="tx1"/>
              </a:solidFill>
              <a:ln w="25400">
                <a:noFill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A-A4A0-4C4C-B455-377FB4B1545D}"/>
              </c:ext>
            </c:extLst>
          </c:dPt>
          <c:dPt>
            <c:idx val="6"/>
            <c:bubble3D val="0"/>
            <c:spPr>
              <a:solidFill>
                <a:schemeClr val="accent5"/>
              </a:solidFill>
              <a:ln w="25400">
                <a:noFill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C-A4A0-4C4C-B455-377FB4B1545D}"/>
              </c:ext>
            </c:extLst>
          </c:dPt>
          <c:dPt>
            <c:idx val="7"/>
            <c:bubble3D val="0"/>
            <c:spPr>
              <a:solidFill>
                <a:srgbClr val="EDA6A8"/>
              </a:solidFill>
              <a:ln w="25400">
                <a:noFill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E-A4A0-4C4C-B455-377FB4B1545D}"/>
              </c:ext>
            </c:extLst>
          </c:dPt>
          <c:dPt>
            <c:idx val="9"/>
            <c:bubble3D val="0"/>
            <c:spPr>
              <a:solidFill>
                <a:schemeClr val="accent2"/>
              </a:solidFill>
              <a:ln w="25400">
                <a:noFill/>
              </a:ln>
            </c:spPr>
          </c:dPt>
          <c:dLbls>
            <c:dLbl>
              <c:idx val="0"/>
              <c:layout>
                <c:manualLayout>
                  <c:x val="8.1273135255103074E-2"/>
                  <c:y val="-0.2170863804481649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8.826890632093938E-2"/>
                  <c:y val="7.2128999696669222E-2"/>
                </c:manualLayout>
              </c:layout>
              <c:numFmt formatCode="0.0%" sourceLinked="0"/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000" b="0" i="0" u="none" strike="noStrike" baseline="0">
                      <a:solidFill>
                        <a:sysClr val="windowText" lastClr="000000"/>
                      </a:solidFill>
                      <a:latin typeface="Arial" pitchFamily="34" charset="0"/>
                      <a:ea typeface="Myriad Pro"/>
                      <a:cs typeface="Arial" pitchFamily="34" charset="0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8.7500386647188649E-2"/>
                  <c:y val="1.8758077137780996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layout/>
              <c:tx>
                <c:rich>
                  <a:bodyPr/>
                  <a:lstStyle/>
                  <a:p>
                    <a:r>
                      <a:rPr lang="en-US" sz="1000">
                        <a:solidFill>
                          <a:schemeClr val="bg1"/>
                        </a:solidFill>
                      </a:rPr>
                      <a:t>Ferry</a:t>
                    </a:r>
                    <a:endParaRPr lang="en-US">
                      <a:solidFill>
                        <a:sysClr val="windowText" lastClr="000000"/>
                      </a:solidFill>
                    </a:endParaRPr>
                  </a:p>
                </c:rich>
              </c:tx>
              <c:dLblPos val="ctr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 val="-0.20569775752934419"/>
                  <c:y val="3.2372276076887981E-2"/>
                </c:manualLayout>
              </c:layout>
              <c:numFmt formatCode="0.0%" sourceLinked="0"/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000" b="0" i="0" u="none" strike="noStrike" baseline="0">
                      <a:solidFill>
                        <a:sysClr val="windowText" lastClr="000000"/>
                      </a:solidFill>
                      <a:latin typeface="Arial" pitchFamily="34" charset="0"/>
                      <a:ea typeface="Myriad Pro"/>
                      <a:cs typeface="Arial" pitchFamily="34" charset="0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</c:extLst>
            </c:dLbl>
            <c:numFmt formatCode="0.0%" sourceLinked="0"/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000" b="0" i="0" u="none" strike="noStrike" baseline="0">
                    <a:solidFill>
                      <a:schemeClr val="bg1"/>
                    </a:solidFill>
                    <a:latin typeface="Arial" pitchFamily="34" charset="0"/>
                    <a:ea typeface="Myriad Pro"/>
                    <a:cs typeface="Arial" pitchFamily="34" charset="0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'2011_Base'!$D$5:$D$13</c:f>
              <c:strCache>
                <c:ptCount val="9"/>
                <c:pt idx="0">
                  <c:v>Car</c:v>
                </c:pt>
                <c:pt idx="2">
                  <c:v>Rail</c:v>
                </c:pt>
                <c:pt idx="3">
                  <c:v>Walk</c:v>
                </c:pt>
                <c:pt idx="4">
                  <c:v>Bus</c:v>
                </c:pt>
                <c:pt idx="5">
                  <c:v>Bike</c:v>
                </c:pt>
                <c:pt idx="6">
                  <c:v>Taxi</c:v>
                </c:pt>
                <c:pt idx="7">
                  <c:v>Ferry</c:v>
                </c:pt>
                <c:pt idx="8">
                  <c:v>Light rail</c:v>
                </c:pt>
              </c:strCache>
            </c:strRef>
          </c:cat>
          <c:val>
            <c:numRef>
              <c:f>'2011_Base'!$E$5:$E$13</c:f>
              <c:numCache>
                <c:formatCode>General</c:formatCode>
                <c:ptCount val="9"/>
                <c:pt idx="0" formatCode="_(* #,##0.00_);_(* \(#,##0.00\);_(* &quot;-&quot;??_);_(@_)">
                  <c:v>2440020</c:v>
                </c:pt>
                <c:pt idx="2" formatCode="_(* #,##0.00_);_(* \(#,##0.00\);_(* &quot;-&quot;??_);_(@_)">
                  <c:v>377600</c:v>
                </c:pt>
                <c:pt idx="3" formatCode="_(* #,##0.00_);_(* \(#,##0.00\);_(* &quot;-&quot;??_);_(@_)">
                  <c:v>211310</c:v>
                </c:pt>
                <c:pt idx="4" formatCode="_(* #,##0.00_);_(* \(#,##0.00\);_(* &quot;-&quot;??_);_(@_)">
                  <c:v>158520</c:v>
                </c:pt>
                <c:pt idx="5" formatCode="_(* #,##0.00_);_(* \(#,##0.00\);_(* &quot;-&quot;??_);_(@_)">
                  <c:v>19970</c:v>
                </c:pt>
                <c:pt idx="6" formatCode="_(* #,##0.00_);_(* \(#,##0.00\);_(* &quot;-&quot;??_);_(@_)">
                  <c:v>16750</c:v>
                </c:pt>
                <c:pt idx="7" formatCode="_(* #,##0.00_);_(* \(#,##0.00\);_(* &quot;-&quot;??_);_(@_)">
                  <c:v>6490</c:v>
                </c:pt>
                <c:pt idx="8" formatCode="_(* #,##0.00_);_(* \(#,##0.00\);_(* &quot;-&quot;??_);_(@_)">
                  <c:v>1430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F-A4A0-4C4C-B455-377FB4B1545D}"/>
            </c:ext>
          </c:extLst>
        </c:ser>
        <c:dLbls>
          <c:dLblPos val="ctr"/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gapWidth val="100"/>
        <c:splitType val="pos"/>
        <c:splitPos val="4"/>
        <c:secondPieSize val="70"/>
        <c:serLines>
          <c:spPr>
            <a:ln w="3175">
              <a:solidFill>
                <a:srgbClr val="000000"/>
              </a:solidFill>
              <a:prstDash val="solid"/>
            </a:ln>
          </c:spPr>
        </c:serLines>
      </c:ofPieChart>
      <c:spPr>
        <a:solidFill>
          <a:srgbClr val="FFFFFF"/>
        </a:solidFill>
        <a:ln w="25400">
          <a:noFill/>
        </a:ln>
      </c:spPr>
    </c:plotArea>
    <c:plotVisOnly val="1"/>
    <c:dispBlanksAs val="zero"/>
    <c:showDLblsOverMax val="0"/>
  </c:chart>
  <c:spPr>
    <a:solidFill>
      <a:srgbClr val="FFFFFF"/>
    </a:solidFill>
    <a:ln w="9525">
      <a:noFill/>
    </a:ln>
  </c:spPr>
  <c:txPr>
    <a:bodyPr/>
    <a:lstStyle/>
    <a:p>
      <a:pPr>
        <a:defRPr sz="900" b="0" i="0" u="none" strike="noStrike" baseline="0">
          <a:solidFill>
            <a:srgbClr val="000000"/>
          </a:solidFill>
          <a:latin typeface="Myriad Pro"/>
          <a:ea typeface="Myriad Pro"/>
          <a:cs typeface="Myriad Pro"/>
        </a:defRPr>
      </a:pPr>
      <a:endParaRPr lang="en-US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A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>
                <a:latin typeface="Arial" panose="020B0604020202020204" pitchFamily="34" charset="0"/>
                <a:cs typeface="Arial" panose="020B0604020202020204" pitchFamily="34" charset="0"/>
              </a:defRPr>
            </a:pPr>
            <a:r>
              <a:rPr lang="en-US" sz="1400" b="1">
                <a:latin typeface="Arial" panose="020B0604020202020204" pitchFamily="34" charset="0"/>
                <a:cs typeface="Arial" panose="020B0604020202020204" pitchFamily="34" charset="0"/>
              </a:rPr>
              <a:t>Commuters - USA</a:t>
            </a:r>
          </a:p>
        </c:rich>
      </c:tx>
      <c:layout/>
      <c:overlay val="1"/>
    </c:title>
    <c:autoTitleDeleted val="0"/>
    <c:plotArea>
      <c:layout>
        <c:manualLayout>
          <c:layoutTarget val="inner"/>
          <c:xMode val="edge"/>
          <c:yMode val="edge"/>
          <c:x val="0.27056489922434063"/>
          <c:y val="0.19354402881673954"/>
          <c:w val="0.43681032922356483"/>
          <c:h val="0.67543086616925474"/>
        </c:manualLayout>
      </c:layout>
      <c:pieChart>
        <c:varyColors val="1"/>
        <c:ser>
          <c:idx val="0"/>
          <c:order val="0"/>
          <c:spPr>
            <a:solidFill>
              <a:srgbClr val="001C52"/>
            </a:solidFill>
            <a:ln w="25400">
              <a:noFill/>
            </a:ln>
          </c:spPr>
          <c:explosion val="16"/>
          <c:dPt>
            <c:idx val="0"/>
            <c:bubble3D val="0"/>
            <c:spPr>
              <a:solidFill>
                <a:srgbClr val="007BC4"/>
              </a:solidFill>
              <a:ln w="25400">
                <a:noFill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A4A0-4C4C-B455-377FB4B1545D}"/>
              </c:ext>
            </c:extLst>
          </c:dPt>
          <c:dPt>
            <c:idx val="1"/>
            <c:bubble3D val="0"/>
            <c:spPr>
              <a:solidFill>
                <a:srgbClr val="A0A09A"/>
              </a:solidFill>
              <a:ln w="25400">
                <a:noFill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A4A0-4C4C-B455-377FB4B1545D}"/>
              </c:ext>
            </c:extLst>
          </c:dPt>
          <c:dPt>
            <c:idx val="2"/>
            <c:bubble3D val="0"/>
            <c:spPr>
              <a:solidFill>
                <a:srgbClr val="CBD4D9"/>
              </a:solidFill>
              <a:ln w="25400">
                <a:noFill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A4A0-4C4C-B455-377FB4B1545D}"/>
              </c:ext>
            </c:extLst>
          </c:dPt>
          <c:dPt>
            <c:idx val="3"/>
            <c:bubble3D val="0"/>
            <c:spPr>
              <a:solidFill>
                <a:schemeClr val="accent1"/>
              </a:solidFill>
              <a:ln w="25400">
                <a:noFill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6-A4A0-4C4C-B455-377FB4B1545D}"/>
              </c:ext>
            </c:extLst>
          </c:dPt>
          <c:dPt>
            <c:idx val="4"/>
            <c:bubble3D val="0"/>
            <c:spPr>
              <a:solidFill>
                <a:schemeClr val="accent2"/>
              </a:solidFill>
              <a:ln w="25400">
                <a:noFill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8-A4A0-4C4C-B455-377FB4B1545D}"/>
              </c:ext>
            </c:extLst>
          </c:dPt>
          <c:dPt>
            <c:idx val="5"/>
            <c:bubble3D val="0"/>
            <c:spPr>
              <a:solidFill>
                <a:srgbClr val="F68B1F"/>
              </a:solidFill>
              <a:ln w="25400">
                <a:noFill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A-A4A0-4C4C-B455-377FB4B1545D}"/>
              </c:ext>
            </c:extLst>
          </c:dPt>
          <c:dPt>
            <c:idx val="6"/>
            <c:bubble3D val="0"/>
            <c:spPr>
              <a:solidFill>
                <a:srgbClr val="8F439B"/>
              </a:solidFill>
              <a:ln w="25400">
                <a:noFill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C-A4A0-4C4C-B455-377FB4B1545D}"/>
              </c:ext>
            </c:extLst>
          </c:dPt>
          <c:dPt>
            <c:idx val="7"/>
            <c:bubble3D val="0"/>
            <c:spPr>
              <a:solidFill>
                <a:srgbClr val="EDA6A8"/>
              </a:solidFill>
              <a:ln w="25400">
                <a:noFill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E-A4A0-4C4C-B455-377FB4B1545D}"/>
              </c:ext>
            </c:extLst>
          </c:dPt>
          <c:dLbls>
            <c:dLbl>
              <c:idx val="0"/>
              <c:layout>
                <c:manualLayout>
                  <c:x val="0.14830846368731393"/>
                  <c:y val="1.2285356918639015E-2"/>
                </c:manualLayout>
              </c:layout>
              <c:numFmt formatCode="0.0%" sourceLinked="0"/>
              <c:spPr/>
              <c:txPr>
                <a:bodyPr/>
                <a:lstStyle/>
                <a:p>
                  <a:pPr>
                    <a:defRPr sz="1000">
                      <a:solidFill>
                        <a:schemeClr val="bg1"/>
                      </a:solidFill>
                      <a:latin typeface="+mj-lt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z="1000">
                        <a:solidFill>
                          <a:sysClr val="windowText" lastClr="000000"/>
                        </a:solidFill>
                        <a:latin typeface="+mj-lt"/>
                      </a:rPr>
                      <a:t>Subway/rail</a:t>
                    </a:r>
                    <a:endParaRPr lang="en-US">
                      <a:solidFill>
                        <a:schemeClr val="bg1"/>
                      </a:solidFill>
                    </a:endParaRPr>
                  </a:p>
                </c:rich>
              </c:tx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 sz="1000">
                        <a:solidFill>
                          <a:sysClr val="windowText" lastClr="000000"/>
                        </a:solidFill>
                        <a:latin typeface="+mj-lt"/>
                      </a:rPr>
                      <a:t>Bus</a:t>
                    </a:r>
                    <a:endParaRPr lang="en-US">
                      <a:solidFill>
                        <a:schemeClr val="bg1"/>
                      </a:solidFill>
                    </a:endParaRPr>
                  </a:p>
                </c:rich>
              </c:tx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>
                    <a:solidFill>
                      <a:sysClr val="windowText" lastClr="000000"/>
                    </a:solidFill>
                    <a:latin typeface="+mj-lt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'2011_Base'!$A$22:$A$26</c:f>
              <c:strCache>
                <c:ptCount val="5"/>
                <c:pt idx="0">
                  <c:v>Car</c:v>
                </c:pt>
                <c:pt idx="1">
                  <c:v>Subway/rail</c:v>
                </c:pt>
                <c:pt idx="2">
                  <c:v>Walk</c:v>
                </c:pt>
                <c:pt idx="3">
                  <c:v>Bus</c:v>
                </c:pt>
                <c:pt idx="4">
                  <c:v>Other</c:v>
                </c:pt>
              </c:strCache>
            </c:strRef>
          </c:cat>
          <c:val>
            <c:numRef>
              <c:f>'2011_Base'!$B$22:$B$26</c:f>
              <c:numCache>
                <c:formatCode>General</c:formatCode>
                <c:ptCount val="5"/>
                <c:pt idx="0">
                  <c:v>119.4</c:v>
                </c:pt>
                <c:pt idx="1">
                  <c:v>3.1</c:v>
                </c:pt>
                <c:pt idx="2">
                  <c:v>3.9</c:v>
                </c:pt>
                <c:pt idx="3">
                  <c:v>3.7</c:v>
                </c:pt>
                <c:pt idx="4">
                  <c:v>2.4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F-A4A0-4C4C-B455-377FB4B1545D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104"/>
      </c:pieChart>
      <c:spPr>
        <a:solidFill>
          <a:srgbClr val="FFFFFF"/>
        </a:solidFill>
        <a:ln w="25400">
          <a:noFill/>
        </a:ln>
      </c:spPr>
    </c:plotArea>
    <c:plotVisOnly val="1"/>
    <c:dispBlanksAs val="zero"/>
    <c:showDLblsOverMax val="0"/>
  </c:chart>
  <c:spPr>
    <a:solidFill>
      <a:srgbClr val="FFFFFF"/>
    </a:solidFill>
    <a:ln w="9525">
      <a:noFill/>
    </a:ln>
  </c:spPr>
  <c:txPr>
    <a:bodyPr/>
    <a:lstStyle/>
    <a:p>
      <a:pPr>
        <a:defRPr sz="900" b="0" i="0" u="none" strike="noStrike" baseline="0">
          <a:solidFill>
            <a:srgbClr val="000000"/>
          </a:solidFill>
          <a:latin typeface="Myriad Pro"/>
          <a:ea typeface="Myriad Pro"/>
          <a:cs typeface="Myriad Pro"/>
        </a:defRPr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A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Scen2!$L$21</c:f>
              <c:strCache>
                <c:ptCount val="1"/>
                <c:pt idx="0">
                  <c:v>current p</c:v>
                </c:pt>
              </c:strCache>
            </c:strRef>
          </c:tx>
          <c:invertIfNegative val="0"/>
          <c:cat>
            <c:multiLvlStrRef>
              <c:f>Scen2!$I$22:$K$53</c:f>
              <c:multiLvlStrCache>
                <c:ptCount val="32"/>
                <c:lvl>
                  <c:pt idx="0">
                    <c:v>2</c:v>
                  </c:pt>
                  <c:pt idx="1">
                    <c:v>5</c:v>
                  </c:pt>
                  <c:pt idx="2">
                    <c:v>15</c:v>
                  </c:pt>
                  <c:pt idx="3">
                    <c:v>25</c:v>
                  </c:pt>
                  <c:pt idx="4">
                    <c:v>2</c:v>
                  </c:pt>
                  <c:pt idx="5">
                    <c:v>5</c:v>
                  </c:pt>
                  <c:pt idx="6">
                    <c:v>15</c:v>
                  </c:pt>
                  <c:pt idx="7">
                    <c:v>25</c:v>
                  </c:pt>
                  <c:pt idx="8">
                    <c:v>2</c:v>
                  </c:pt>
                  <c:pt idx="9">
                    <c:v>5</c:v>
                  </c:pt>
                  <c:pt idx="10">
                    <c:v>15</c:v>
                  </c:pt>
                  <c:pt idx="11">
                    <c:v>25</c:v>
                  </c:pt>
                  <c:pt idx="12">
                    <c:v>2</c:v>
                  </c:pt>
                  <c:pt idx="13">
                    <c:v>5</c:v>
                  </c:pt>
                  <c:pt idx="14">
                    <c:v>15</c:v>
                  </c:pt>
                  <c:pt idx="15">
                    <c:v>25</c:v>
                  </c:pt>
                  <c:pt idx="16">
                    <c:v>2</c:v>
                  </c:pt>
                  <c:pt idx="17">
                    <c:v>5</c:v>
                  </c:pt>
                  <c:pt idx="18">
                    <c:v>15</c:v>
                  </c:pt>
                  <c:pt idx="19">
                    <c:v>25</c:v>
                  </c:pt>
                  <c:pt idx="20">
                    <c:v>2</c:v>
                  </c:pt>
                  <c:pt idx="21">
                    <c:v>5</c:v>
                  </c:pt>
                  <c:pt idx="22">
                    <c:v>15</c:v>
                  </c:pt>
                  <c:pt idx="23">
                    <c:v>25</c:v>
                  </c:pt>
                  <c:pt idx="24">
                    <c:v>2</c:v>
                  </c:pt>
                  <c:pt idx="25">
                    <c:v>5</c:v>
                  </c:pt>
                  <c:pt idx="26">
                    <c:v>15</c:v>
                  </c:pt>
                  <c:pt idx="27">
                    <c:v>25</c:v>
                  </c:pt>
                  <c:pt idx="28">
                    <c:v>2</c:v>
                  </c:pt>
                  <c:pt idx="29">
                    <c:v>5</c:v>
                  </c:pt>
                  <c:pt idx="30">
                    <c:v>15</c:v>
                  </c:pt>
                  <c:pt idx="31">
                    <c:v>25</c:v>
                  </c:pt>
                </c:lvl>
                <c:lvl>
                  <c:pt idx="0">
                    <c:v>peak</c:v>
                  </c:pt>
                  <c:pt idx="4">
                    <c:v>offpk</c:v>
                  </c:pt>
                  <c:pt idx="8">
                    <c:v>peak</c:v>
                  </c:pt>
                  <c:pt idx="12">
                    <c:v>offpk</c:v>
                  </c:pt>
                  <c:pt idx="16">
                    <c:v>peak</c:v>
                  </c:pt>
                  <c:pt idx="20">
                    <c:v>offpk</c:v>
                  </c:pt>
                  <c:pt idx="24">
                    <c:v>peak</c:v>
                  </c:pt>
                  <c:pt idx="28">
                    <c:v>offpk</c:v>
                  </c:pt>
                </c:lvl>
                <c:lvl>
                  <c:pt idx="0">
                    <c:v>train</c:v>
                  </c:pt>
                  <c:pt idx="8">
                    <c:v>bus</c:v>
                  </c:pt>
                  <c:pt idx="16">
                    <c:v>ferry</c:v>
                  </c:pt>
                  <c:pt idx="24">
                    <c:v>light rail</c:v>
                  </c:pt>
                </c:lvl>
              </c:multiLvlStrCache>
            </c:multiLvlStrRef>
          </c:cat>
          <c:val>
            <c:numRef>
              <c:f>Scen2!$L$22:$L$54</c:f>
              <c:numCache>
                <c:formatCode>_(* #,##0.00_);_(* \(#,##0.00\);_(* "-"??_);_(@_)</c:formatCode>
                <c:ptCount val="33"/>
                <c:pt idx="0">
                  <c:v>2.796417188020877</c:v>
                </c:pt>
                <c:pt idx="1">
                  <c:v>2.796417188020877</c:v>
                </c:pt>
                <c:pt idx="2">
                  <c:v>3.5303838236828207</c:v>
                </c:pt>
                <c:pt idx="3">
                  <c:v>4.0909248153591244</c:v>
                </c:pt>
                <c:pt idx="4">
                  <c:v>1.5291383196322739</c:v>
                </c:pt>
                <c:pt idx="5">
                  <c:v>1.5291383196322739</c:v>
                </c:pt>
                <c:pt idx="6">
                  <c:v>2.0055165147038574</c:v>
                </c:pt>
                <c:pt idx="7">
                  <c:v>2.4648591570880094</c:v>
                </c:pt>
                <c:pt idx="8">
                  <c:v>1.6293321965081062</c:v>
                </c:pt>
                <c:pt idx="9">
                  <c:v>2.9030798553269399</c:v>
                </c:pt>
                <c:pt idx="10">
                  <c:v>3.7403989584885529</c:v>
                </c:pt>
                <c:pt idx="11">
                  <c:v>3.7403989584885529</c:v>
                </c:pt>
                <c:pt idx="12">
                  <c:v>1.3195794851800096</c:v>
                </c:pt>
                <c:pt idx="13">
                  <c:v>2.2646718591808197</c:v>
                </c:pt>
                <c:pt idx="14">
                  <c:v>2.8621695557250697</c:v>
                </c:pt>
                <c:pt idx="15">
                  <c:v>2.8621695557250697</c:v>
                </c:pt>
                <c:pt idx="16">
                  <c:v>4.9497301829715994</c:v>
                </c:pt>
                <c:pt idx="17">
                  <c:v>4.9497301829715994</c:v>
                </c:pt>
                <c:pt idx="18">
                  <c:v>5.226780891807465</c:v>
                </c:pt>
                <c:pt idx="19">
                  <c:v>5.226780891807465</c:v>
                </c:pt>
                <c:pt idx="20">
                  <c:v>3.0778110055320842</c:v>
                </c:pt>
                <c:pt idx="21">
                  <c:v>3.2250899066340466</c:v>
                </c:pt>
                <c:pt idx="22">
                  <c:v>3.2250899066340466</c:v>
                </c:pt>
                <c:pt idx="23">
                  <c:v>3.23</c:v>
                </c:pt>
                <c:pt idx="24">
                  <c:v>1.2265467307482951</c:v>
                </c:pt>
                <c:pt idx="25">
                  <c:v>1.6163223672890408</c:v>
                </c:pt>
                <c:pt idx="26">
                  <c:v>3.0038628089262001</c:v>
                </c:pt>
                <c:pt idx="27">
                  <c:v>3.0038628089262001</c:v>
                </c:pt>
                <c:pt idx="28">
                  <c:v>3.0038628089262001</c:v>
                </c:pt>
                <c:pt idx="29">
                  <c:v>1.2265467307482951</c:v>
                </c:pt>
                <c:pt idx="30">
                  <c:v>2.0992690138907992</c:v>
                </c:pt>
                <c:pt idx="31">
                  <c:v>2.0992690138907992</c:v>
                </c:pt>
              </c:numCache>
            </c:numRef>
          </c:val>
        </c:ser>
        <c:ser>
          <c:idx val="2"/>
          <c:order val="1"/>
          <c:tx>
            <c:strRef>
              <c:f>Scen2!$N$21</c:f>
              <c:strCache>
                <c:ptCount val="1"/>
                <c:pt idx="0">
                  <c:v>p*</c:v>
                </c:pt>
              </c:strCache>
            </c:strRef>
          </c:tx>
          <c:invertIfNegative val="0"/>
          <c:cat>
            <c:multiLvlStrRef>
              <c:f>Scen2!$I$22:$K$53</c:f>
              <c:multiLvlStrCache>
                <c:ptCount val="32"/>
                <c:lvl>
                  <c:pt idx="0">
                    <c:v>2</c:v>
                  </c:pt>
                  <c:pt idx="1">
                    <c:v>5</c:v>
                  </c:pt>
                  <c:pt idx="2">
                    <c:v>15</c:v>
                  </c:pt>
                  <c:pt idx="3">
                    <c:v>25</c:v>
                  </c:pt>
                  <c:pt idx="4">
                    <c:v>2</c:v>
                  </c:pt>
                  <c:pt idx="5">
                    <c:v>5</c:v>
                  </c:pt>
                  <c:pt idx="6">
                    <c:v>15</c:v>
                  </c:pt>
                  <c:pt idx="7">
                    <c:v>25</c:v>
                  </c:pt>
                  <c:pt idx="8">
                    <c:v>2</c:v>
                  </c:pt>
                  <c:pt idx="9">
                    <c:v>5</c:v>
                  </c:pt>
                  <c:pt idx="10">
                    <c:v>15</c:v>
                  </c:pt>
                  <c:pt idx="11">
                    <c:v>25</c:v>
                  </c:pt>
                  <c:pt idx="12">
                    <c:v>2</c:v>
                  </c:pt>
                  <c:pt idx="13">
                    <c:v>5</c:v>
                  </c:pt>
                  <c:pt idx="14">
                    <c:v>15</c:v>
                  </c:pt>
                  <c:pt idx="15">
                    <c:v>25</c:v>
                  </c:pt>
                  <c:pt idx="16">
                    <c:v>2</c:v>
                  </c:pt>
                  <c:pt idx="17">
                    <c:v>5</c:v>
                  </c:pt>
                  <c:pt idx="18">
                    <c:v>15</c:v>
                  </c:pt>
                  <c:pt idx="19">
                    <c:v>25</c:v>
                  </c:pt>
                  <c:pt idx="20">
                    <c:v>2</c:v>
                  </c:pt>
                  <c:pt idx="21">
                    <c:v>5</c:v>
                  </c:pt>
                  <c:pt idx="22">
                    <c:v>15</c:v>
                  </c:pt>
                  <c:pt idx="23">
                    <c:v>25</c:v>
                  </c:pt>
                  <c:pt idx="24">
                    <c:v>2</c:v>
                  </c:pt>
                  <c:pt idx="25">
                    <c:v>5</c:v>
                  </c:pt>
                  <c:pt idx="26">
                    <c:v>15</c:v>
                  </c:pt>
                  <c:pt idx="27">
                    <c:v>25</c:v>
                  </c:pt>
                  <c:pt idx="28">
                    <c:v>2</c:v>
                  </c:pt>
                  <c:pt idx="29">
                    <c:v>5</c:v>
                  </c:pt>
                  <c:pt idx="30">
                    <c:v>15</c:v>
                  </c:pt>
                  <c:pt idx="31">
                    <c:v>25</c:v>
                  </c:pt>
                </c:lvl>
                <c:lvl>
                  <c:pt idx="0">
                    <c:v>peak</c:v>
                  </c:pt>
                  <c:pt idx="4">
                    <c:v>offpk</c:v>
                  </c:pt>
                  <c:pt idx="8">
                    <c:v>peak</c:v>
                  </c:pt>
                  <c:pt idx="12">
                    <c:v>offpk</c:v>
                  </c:pt>
                  <c:pt idx="16">
                    <c:v>peak</c:v>
                  </c:pt>
                  <c:pt idx="20">
                    <c:v>offpk</c:v>
                  </c:pt>
                  <c:pt idx="24">
                    <c:v>peak</c:v>
                  </c:pt>
                  <c:pt idx="28">
                    <c:v>offpk</c:v>
                  </c:pt>
                </c:lvl>
                <c:lvl>
                  <c:pt idx="0">
                    <c:v>train</c:v>
                  </c:pt>
                  <c:pt idx="8">
                    <c:v>bus</c:v>
                  </c:pt>
                  <c:pt idx="16">
                    <c:v>ferry</c:v>
                  </c:pt>
                  <c:pt idx="24">
                    <c:v>light rail</c:v>
                  </c:pt>
                </c:lvl>
              </c:multiLvlStrCache>
            </c:multiLvlStrRef>
          </c:cat>
          <c:val>
            <c:numRef>
              <c:f>Scen2!$N$22:$N$54</c:f>
              <c:numCache>
                <c:formatCode>_(* #,##0.00_);_(* \(#,##0.00\);_(* "-"??_);_(@_)</c:formatCode>
                <c:ptCount val="33"/>
                <c:pt idx="0">
                  <c:v>2.5815012431676458</c:v>
                </c:pt>
                <c:pt idx="1">
                  <c:v>3.4142092812683646</c:v>
                </c:pt>
                <c:pt idx="2">
                  <c:v>6.2563330308938472</c:v>
                </c:pt>
                <c:pt idx="3">
                  <c:v>9.0114804700731082</c:v>
                </c:pt>
                <c:pt idx="4">
                  <c:v>1.0328644901025785</c:v>
                </c:pt>
                <c:pt idx="5">
                  <c:v>1.11429685368193</c:v>
                </c:pt>
                <c:pt idx="6">
                  <c:v>1.4389398065000949</c:v>
                </c:pt>
                <c:pt idx="7">
                  <c:v>1.720247906420338</c:v>
                </c:pt>
                <c:pt idx="8">
                  <c:v>1.1175197152277934</c:v>
                </c:pt>
                <c:pt idx="9">
                  <c:v>2.7635700317399601</c:v>
                </c:pt>
                <c:pt idx="10">
                  <c:v>7.4124000561322481</c:v>
                </c:pt>
                <c:pt idx="11">
                  <c:v>11.857228209075283</c:v>
                </c:pt>
                <c:pt idx="12">
                  <c:v>1.2826705514617998</c:v>
                </c:pt>
                <c:pt idx="13">
                  <c:v>2.8991744621782165</c:v>
                </c:pt>
                <c:pt idx="14">
                  <c:v>7.713212455152382</c:v>
                </c:pt>
                <c:pt idx="15">
                  <c:v>8.4742667238134413</c:v>
                </c:pt>
                <c:pt idx="16">
                  <c:v>4.4426094985244378</c:v>
                </c:pt>
                <c:pt idx="17">
                  <c:v>7.4156947293258932</c:v>
                </c:pt>
                <c:pt idx="18">
                  <c:v>17.391010056415777</c:v>
                </c:pt>
                <c:pt idx="19">
                  <c:v>18.981467449195531</c:v>
                </c:pt>
                <c:pt idx="20">
                  <c:v>1.7416273514222322</c:v>
                </c:pt>
                <c:pt idx="21">
                  <c:v>4.154049624665288</c:v>
                </c:pt>
                <c:pt idx="22">
                  <c:v>9.9440272121216449</c:v>
                </c:pt>
                <c:pt idx="23">
                  <c:v>9.9591666666666665</c:v>
                </c:pt>
                <c:pt idx="24">
                  <c:v>3.0250527448041575</c:v>
                </c:pt>
                <c:pt idx="25">
                  <c:v>5.8698022812075692</c:v>
                </c:pt>
                <c:pt idx="26">
                  <c:v>10.908764937679358</c:v>
                </c:pt>
                <c:pt idx="27">
                  <c:v>10.908764937679358</c:v>
                </c:pt>
                <c:pt idx="28">
                  <c:v>1.0250586059366591</c:v>
                </c:pt>
                <c:pt idx="29">
                  <c:v>1.8754948941010479</c:v>
                </c:pt>
                <c:pt idx="30">
                  <c:v>6.0876888110770171</c:v>
                </c:pt>
                <c:pt idx="31">
                  <c:v>6.2154827666178569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0048384"/>
        <c:axId val="50054272"/>
        <c:extLst>
          <c:ext xmlns:c15="http://schemas.microsoft.com/office/drawing/2012/chart" uri="{02D57815-91ED-43cb-92C2-25804820EDAC}">
            <c15:filteredBarSeries>
              <c15:ser>
                <c:idx val="1"/>
                <c:order val="1"/>
                <c:tx>
                  <c:strRef>
                    <c:extLst>
                      <c:ext uri="{02D57815-91ED-43cb-92C2-25804820EDAC}">
                        <c15:formulaRef>
                          <c15:sqref>Scen2!$M$21</c15:sqref>
                        </c15:formulaRef>
                      </c:ext>
                    </c:extLst>
                    <c:strCache>
                      <c:ptCount val="1"/>
                      <c:pt idx="0">
                        <c:v>Base</c:v>
                      </c:pt>
                    </c:strCache>
                  </c:strRef>
                </c:tx>
                <c:invertIfNegative val="0"/>
                <c:cat>
                  <c:multiLvlStrRef>
                    <c:extLst>
                      <c:ext uri="{02D57815-91ED-43cb-92C2-25804820EDAC}">
                        <c15:formulaRef>
                          <c15:sqref>Scen2!$I$22:$K$53</c15:sqref>
                        </c15:formulaRef>
                      </c:ext>
                    </c:extLst>
                    <c:multiLvlStrCache>
                      <c:ptCount val="32"/>
                      <c:lvl>
                        <c:pt idx="0">
                          <c:v>2</c:v>
                        </c:pt>
                        <c:pt idx="1">
                          <c:v>5</c:v>
                        </c:pt>
                        <c:pt idx="2">
                          <c:v>15</c:v>
                        </c:pt>
                        <c:pt idx="3">
                          <c:v>25</c:v>
                        </c:pt>
                        <c:pt idx="4">
                          <c:v>2</c:v>
                        </c:pt>
                        <c:pt idx="5">
                          <c:v>5</c:v>
                        </c:pt>
                        <c:pt idx="6">
                          <c:v>15</c:v>
                        </c:pt>
                        <c:pt idx="7">
                          <c:v>25</c:v>
                        </c:pt>
                        <c:pt idx="8">
                          <c:v>2</c:v>
                        </c:pt>
                        <c:pt idx="9">
                          <c:v>5</c:v>
                        </c:pt>
                        <c:pt idx="10">
                          <c:v>15</c:v>
                        </c:pt>
                        <c:pt idx="11">
                          <c:v>25</c:v>
                        </c:pt>
                        <c:pt idx="12">
                          <c:v>2</c:v>
                        </c:pt>
                        <c:pt idx="13">
                          <c:v>5</c:v>
                        </c:pt>
                        <c:pt idx="14">
                          <c:v>15</c:v>
                        </c:pt>
                        <c:pt idx="15">
                          <c:v>25</c:v>
                        </c:pt>
                        <c:pt idx="16">
                          <c:v>2</c:v>
                        </c:pt>
                        <c:pt idx="17">
                          <c:v>5</c:v>
                        </c:pt>
                        <c:pt idx="18">
                          <c:v>15</c:v>
                        </c:pt>
                        <c:pt idx="19">
                          <c:v>25</c:v>
                        </c:pt>
                        <c:pt idx="20">
                          <c:v>2</c:v>
                        </c:pt>
                        <c:pt idx="21">
                          <c:v>5</c:v>
                        </c:pt>
                        <c:pt idx="22">
                          <c:v>15</c:v>
                        </c:pt>
                        <c:pt idx="23">
                          <c:v>25</c:v>
                        </c:pt>
                        <c:pt idx="24">
                          <c:v>2</c:v>
                        </c:pt>
                        <c:pt idx="25">
                          <c:v>5</c:v>
                        </c:pt>
                        <c:pt idx="26">
                          <c:v>15</c:v>
                        </c:pt>
                        <c:pt idx="27">
                          <c:v>25</c:v>
                        </c:pt>
                        <c:pt idx="28">
                          <c:v>2</c:v>
                        </c:pt>
                        <c:pt idx="29">
                          <c:v>5</c:v>
                        </c:pt>
                        <c:pt idx="30">
                          <c:v>15</c:v>
                        </c:pt>
                        <c:pt idx="31">
                          <c:v>25</c:v>
                        </c:pt>
                      </c:lvl>
                      <c:lvl>
                        <c:pt idx="0">
                          <c:v>peak</c:v>
                        </c:pt>
                        <c:pt idx="4">
                          <c:v>offpk</c:v>
                        </c:pt>
                        <c:pt idx="8">
                          <c:v>peak</c:v>
                        </c:pt>
                        <c:pt idx="12">
                          <c:v>offpk</c:v>
                        </c:pt>
                        <c:pt idx="16">
                          <c:v>peak</c:v>
                        </c:pt>
                        <c:pt idx="20">
                          <c:v>offpk</c:v>
                        </c:pt>
                        <c:pt idx="24">
                          <c:v>peak</c:v>
                        </c:pt>
                        <c:pt idx="28">
                          <c:v>offpk</c:v>
                        </c:pt>
                      </c:lvl>
                      <c:lvl>
                        <c:pt idx="0">
                          <c:v>train</c:v>
                        </c:pt>
                        <c:pt idx="8">
                          <c:v>bus</c:v>
                        </c:pt>
                        <c:pt idx="16">
                          <c:v>ferry</c:v>
                        </c:pt>
                        <c:pt idx="24">
                          <c:v>light rail</c:v>
                        </c:pt>
                      </c:lvl>
                    </c:multiLvlStrCache>
                  </c:multiLvlStrRef>
                </c:cat>
                <c:val>
                  <c:numRef>
                    <c:extLst>
                      <c:ext uri="{02D57815-91ED-43cb-92C2-25804820EDAC}">
                        <c15:formulaRef>
                          <c15:sqref>Scen2!$M$22:$M$54</c15:sqref>
                        </c15:formulaRef>
                      </c:ext>
                    </c:extLst>
                    <c:numCache>
                      <c:formatCode>0.00</c:formatCode>
                      <c:ptCount val="33"/>
                      <c:pt idx="0">
                        <c:v>2.4963568558120128</c:v>
                      </c:pt>
                      <c:pt idx="1">
                        <c:v>3.2916152160207899</c:v>
                      </c:pt>
                      <c:pt idx="2">
                        <c:v>6.0131042200653217</c:v>
                      </c:pt>
                      <c:pt idx="3">
                        <c:v>9.0111090143768635</c:v>
                      </c:pt>
                      <c:pt idx="4">
                        <c:v>1.0054102119616981</c:v>
                      </c:pt>
                      <c:pt idx="5">
                        <c:v>1.0613361334555929</c:v>
                      </c:pt>
                      <c:pt idx="6">
                        <c:v>1.3115635816636644</c:v>
                      </c:pt>
                      <c:pt idx="7">
                        <c:v>1.5890770582151796</c:v>
                      </c:pt>
                      <c:pt idx="8">
                        <c:v>1.0614361510930945</c:v>
                      </c:pt>
                      <c:pt idx="9">
                        <c:v>2.6813521074979283</c:v>
                      </c:pt>
                      <c:pt idx="10">
                        <c:v>7.247732389059002</c:v>
                      </c:pt>
                      <c:pt idx="11">
                        <c:v>11.803013227187156</c:v>
                      </c:pt>
                      <c:pt idx="12">
                        <c:v>1.2654056199561066</c:v>
                      </c:pt>
                      <c:pt idx="13">
                        <c:v>2.8639400701109357</c:v>
                      </c:pt>
                      <c:pt idx="14">
                        <c:v>7.627794054334351</c:v>
                      </c:pt>
                      <c:pt idx="15">
                        <c:v>8.4742667238134413</c:v>
                      </c:pt>
                      <c:pt idx="16">
                        <c:v>4.3323951632718325</c:v>
                      </c:pt>
                      <c:pt idx="17">
                        <c:v>7.3205040246158477</c:v>
                      </c:pt>
                      <c:pt idx="18">
                        <c:v>17.328444029127112</c:v>
                      </c:pt>
                      <c:pt idx="19">
                        <c:v>18.981467449195531</c:v>
                      </c:pt>
                      <c:pt idx="20">
                        <c:v>1.6930081065304392</c:v>
                      </c:pt>
                      <c:pt idx="21">
                        <c:v>4.0900926028089648</c:v>
                      </c:pt>
                      <c:pt idx="22">
                        <c:v>9.9440272121216449</c:v>
                      </c:pt>
                      <c:pt idx="23">
                        <c:v>9.9591666666666665</c:v>
                      </c:pt>
                      <c:pt idx="24">
                        <c:v>2.9867514100255437</c:v>
                      </c:pt>
                      <c:pt idx="25">
                        <c:v>5.8698022812075692</c:v>
                      </c:pt>
                      <c:pt idx="26">
                        <c:v>10.908764937679358</c:v>
                      </c:pt>
                      <c:pt idx="27">
                        <c:v>10.908764937679358</c:v>
                      </c:pt>
                      <c:pt idx="28">
                        <c:v>1.006970434069838</c:v>
                      </c:pt>
                      <c:pt idx="29">
                        <c:v>1.8597713637617823</c:v>
                      </c:pt>
                      <c:pt idx="30">
                        <c:v>6.1477975513685976</c:v>
                      </c:pt>
                      <c:pt idx="31">
                        <c:v>6.2154827666178569</c:v>
                      </c:pt>
                    </c:numCache>
                  </c:numRef>
                </c:val>
              </c15:ser>
            </c15:filteredBarSeries>
          </c:ext>
        </c:extLst>
      </c:barChart>
      <c:catAx>
        <c:axId val="5004838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50054272"/>
        <c:crosses val="autoZero"/>
        <c:auto val="1"/>
        <c:lblAlgn val="ctr"/>
        <c:lblOffset val="100"/>
        <c:noMultiLvlLbl val="0"/>
      </c:catAx>
      <c:valAx>
        <c:axId val="50054272"/>
        <c:scaling>
          <c:orientation val="minMax"/>
          <c:max val="20"/>
        </c:scaling>
        <c:delete val="0"/>
        <c:axPos val="l"/>
        <c:majorGridlines>
          <c:spPr>
            <a:ln>
              <a:solidFill>
                <a:schemeClr val="bg1">
                  <a:lumMod val="85000"/>
                </a:schemeClr>
              </a:solidFill>
            </a:ln>
          </c:spPr>
        </c:majorGridlines>
        <c:numFmt formatCode="_(* #,##0_);_(* \(#,##0\);_(* &quot;-&quot;_);_(@_)" sourceLinked="0"/>
        <c:majorTickMark val="out"/>
        <c:minorTickMark val="none"/>
        <c:tickLblPos val="nextTo"/>
        <c:crossAx val="50048384"/>
        <c:crosses val="autoZero"/>
        <c:crossBetween val="between"/>
      </c:valAx>
    </c:plotArea>
    <c:legend>
      <c:legendPos val="b"/>
      <c:layout/>
      <c:overlay val="0"/>
    </c:legend>
    <c:plotVisOnly val="1"/>
    <c:dispBlanksAs val="gap"/>
    <c:showDLblsOverMax val="0"/>
  </c:chart>
  <c:spPr>
    <a:ln>
      <a:noFill/>
    </a:ln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A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pPr>
            <a:r>
              <a:rPr lang="en-US" sz="1400" b="1">
                <a:latin typeface="Arial" panose="020B0604020202020204" pitchFamily="34" charset="0"/>
                <a:cs typeface="Arial" panose="020B0604020202020204" pitchFamily="34" charset="0"/>
              </a:rPr>
              <a:t>Commuters - Sydney</a:t>
            </a:r>
          </a:p>
        </c:rich>
      </c:tx>
      <c:layout/>
      <c:overlay val="1"/>
    </c:title>
    <c:autoTitleDeleted val="0"/>
    <c:plotArea>
      <c:layout>
        <c:manualLayout>
          <c:layoutTarget val="inner"/>
          <c:xMode val="edge"/>
          <c:yMode val="edge"/>
          <c:x val="0.21281846019247594"/>
          <c:y val="0"/>
          <c:w val="0.65113867016622917"/>
          <c:h val="1"/>
        </c:manualLayout>
      </c:layout>
      <c:ofPieChart>
        <c:ofPieType val="bar"/>
        <c:varyColors val="1"/>
        <c:ser>
          <c:idx val="0"/>
          <c:order val="0"/>
          <c:spPr>
            <a:solidFill>
              <a:srgbClr val="001C52"/>
            </a:solidFill>
            <a:ln w="25400">
              <a:noFill/>
            </a:ln>
          </c:spPr>
          <c:explosion val="12"/>
          <c:dPt>
            <c:idx val="0"/>
            <c:bubble3D val="0"/>
            <c:spPr>
              <a:solidFill>
                <a:srgbClr val="007BC4"/>
              </a:solidFill>
              <a:ln w="25400">
                <a:noFill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A4A0-4C4C-B455-377FB4B1545D}"/>
              </c:ext>
            </c:extLst>
          </c:dPt>
          <c:dPt>
            <c:idx val="1"/>
            <c:bubble3D val="0"/>
            <c:spPr>
              <a:solidFill>
                <a:srgbClr val="A0A09A"/>
              </a:solidFill>
              <a:ln w="25400">
                <a:noFill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A4A0-4C4C-B455-377FB4B1545D}"/>
              </c:ext>
            </c:extLst>
          </c:dPt>
          <c:dPt>
            <c:idx val="2"/>
            <c:bubble3D val="0"/>
            <c:spPr>
              <a:solidFill>
                <a:srgbClr val="A0A09A"/>
              </a:solidFill>
              <a:ln w="25400">
                <a:noFill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A4A0-4C4C-B455-377FB4B1545D}"/>
              </c:ext>
            </c:extLst>
          </c:dPt>
          <c:dPt>
            <c:idx val="3"/>
            <c:bubble3D val="0"/>
            <c:spPr>
              <a:solidFill>
                <a:srgbClr val="CBD4D9"/>
              </a:solidFill>
              <a:ln w="25400">
                <a:noFill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6-A4A0-4C4C-B455-377FB4B1545D}"/>
              </c:ext>
            </c:extLst>
          </c:dPt>
          <c:dPt>
            <c:idx val="4"/>
            <c:bubble3D val="0"/>
            <c:spPr>
              <a:solidFill>
                <a:schemeClr val="accent1"/>
              </a:solidFill>
              <a:ln w="25400">
                <a:noFill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8-A4A0-4C4C-B455-377FB4B1545D}"/>
              </c:ext>
            </c:extLst>
          </c:dPt>
          <c:dPt>
            <c:idx val="5"/>
            <c:bubble3D val="0"/>
            <c:spPr>
              <a:solidFill>
                <a:schemeClr val="tx1"/>
              </a:solidFill>
              <a:ln w="25400">
                <a:noFill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A-A4A0-4C4C-B455-377FB4B1545D}"/>
              </c:ext>
            </c:extLst>
          </c:dPt>
          <c:dPt>
            <c:idx val="6"/>
            <c:bubble3D val="0"/>
            <c:spPr>
              <a:solidFill>
                <a:schemeClr val="accent5"/>
              </a:solidFill>
              <a:ln w="25400">
                <a:noFill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C-A4A0-4C4C-B455-377FB4B1545D}"/>
              </c:ext>
            </c:extLst>
          </c:dPt>
          <c:dPt>
            <c:idx val="7"/>
            <c:bubble3D val="0"/>
            <c:spPr>
              <a:solidFill>
                <a:srgbClr val="EDA6A8"/>
              </a:solidFill>
              <a:ln w="25400">
                <a:noFill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E-A4A0-4C4C-B455-377FB4B1545D}"/>
              </c:ext>
            </c:extLst>
          </c:dPt>
          <c:dPt>
            <c:idx val="9"/>
            <c:bubble3D val="0"/>
            <c:spPr>
              <a:solidFill>
                <a:schemeClr val="accent2"/>
              </a:solidFill>
              <a:ln w="25400">
                <a:noFill/>
              </a:ln>
            </c:spPr>
          </c:dPt>
          <c:dLbls>
            <c:dLbl>
              <c:idx val="0"/>
              <c:layout>
                <c:manualLayout>
                  <c:x val="8.1273135255103074E-2"/>
                  <c:y val="-0.2170863804481649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8.826890632093938E-2"/>
                  <c:y val="7.2128999696669222E-2"/>
                </c:manualLayout>
              </c:layout>
              <c:numFmt formatCode="0.0%" sourceLinked="0"/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000" b="0" i="0" u="none" strike="noStrike" baseline="0">
                      <a:solidFill>
                        <a:sysClr val="windowText" lastClr="000000"/>
                      </a:solidFill>
                      <a:latin typeface="Arial" pitchFamily="34" charset="0"/>
                      <a:ea typeface="Myriad Pro"/>
                      <a:cs typeface="Arial" pitchFamily="34" charset="0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8.7500386647188649E-2"/>
                  <c:y val="1.8758077137780996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layout/>
              <c:tx>
                <c:rich>
                  <a:bodyPr/>
                  <a:lstStyle/>
                  <a:p>
                    <a:r>
                      <a:rPr lang="en-US" sz="1000">
                        <a:solidFill>
                          <a:schemeClr val="bg1"/>
                        </a:solidFill>
                      </a:rPr>
                      <a:t>Ferry</a:t>
                    </a:r>
                    <a:endParaRPr lang="en-US">
                      <a:solidFill>
                        <a:sysClr val="windowText" lastClr="000000"/>
                      </a:solidFill>
                    </a:endParaRPr>
                  </a:p>
                </c:rich>
              </c:tx>
              <c:dLblPos val="ctr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 val="-0.20569775752934419"/>
                  <c:y val="3.2372276076887981E-2"/>
                </c:manualLayout>
              </c:layout>
              <c:numFmt formatCode="0.0%" sourceLinked="0"/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000" b="0" i="0" u="none" strike="noStrike" baseline="0">
                      <a:solidFill>
                        <a:sysClr val="windowText" lastClr="000000"/>
                      </a:solidFill>
                      <a:latin typeface="Arial" pitchFamily="34" charset="0"/>
                      <a:ea typeface="Myriad Pro"/>
                      <a:cs typeface="Arial" pitchFamily="34" charset="0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</c:extLst>
            </c:dLbl>
            <c:numFmt formatCode="0.0%" sourceLinked="0"/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000" b="0" i="0" u="none" strike="noStrike" baseline="0">
                    <a:solidFill>
                      <a:schemeClr val="bg1"/>
                    </a:solidFill>
                    <a:latin typeface="Arial" pitchFamily="34" charset="0"/>
                    <a:ea typeface="Myriad Pro"/>
                    <a:cs typeface="Arial" pitchFamily="34" charset="0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'2011_Base'!$D$5:$D$13</c:f>
              <c:strCache>
                <c:ptCount val="9"/>
                <c:pt idx="0">
                  <c:v>Car</c:v>
                </c:pt>
                <c:pt idx="2">
                  <c:v>Rail</c:v>
                </c:pt>
                <c:pt idx="3">
                  <c:v>Walk</c:v>
                </c:pt>
                <c:pt idx="4">
                  <c:v>Bus</c:v>
                </c:pt>
                <c:pt idx="5">
                  <c:v>Bike</c:v>
                </c:pt>
                <c:pt idx="6">
                  <c:v>Taxi</c:v>
                </c:pt>
                <c:pt idx="7">
                  <c:v>Ferry</c:v>
                </c:pt>
                <c:pt idx="8">
                  <c:v>Light rail</c:v>
                </c:pt>
              </c:strCache>
            </c:strRef>
          </c:cat>
          <c:val>
            <c:numRef>
              <c:f>'2011_Base'!$E$5:$E$13</c:f>
              <c:numCache>
                <c:formatCode>General</c:formatCode>
                <c:ptCount val="9"/>
                <c:pt idx="0" formatCode="_(* #,##0.00_);_(* \(#,##0.00\);_(* &quot;-&quot;??_);_(@_)">
                  <c:v>2440020</c:v>
                </c:pt>
                <c:pt idx="2" formatCode="_(* #,##0.00_);_(* \(#,##0.00\);_(* &quot;-&quot;??_);_(@_)">
                  <c:v>377600</c:v>
                </c:pt>
                <c:pt idx="3" formatCode="_(* #,##0.00_);_(* \(#,##0.00\);_(* &quot;-&quot;??_);_(@_)">
                  <c:v>211310</c:v>
                </c:pt>
                <c:pt idx="4" formatCode="_(* #,##0.00_);_(* \(#,##0.00\);_(* &quot;-&quot;??_);_(@_)">
                  <c:v>158520</c:v>
                </c:pt>
                <c:pt idx="5" formatCode="_(* #,##0.00_);_(* \(#,##0.00\);_(* &quot;-&quot;??_);_(@_)">
                  <c:v>19970</c:v>
                </c:pt>
                <c:pt idx="6" formatCode="_(* #,##0.00_);_(* \(#,##0.00\);_(* &quot;-&quot;??_);_(@_)">
                  <c:v>16750</c:v>
                </c:pt>
                <c:pt idx="7" formatCode="_(* #,##0.00_);_(* \(#,##0.00\);_(* &quot;-&quot;??_);_(@_)">
                  <c:v>6490</c:v>
                </c:pt>
                <c:pt idx="8" formatCode="_(* #,##0.00_);_(* \(#,##0.00\);_(* &quot;-&quot;??_);_(@_)">
                  <c:v>1430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F-A4A0-4C4C-B455-377FB4B1545D}"/>
            </c:ext>
          </c:extLst>
        </c:ser>
        <c:dLbls>
          <c:dLblPos val="ctr"/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gapWidth val="100"/>
        <c:splitType val="pos"/>
        <c:splitPos val="4"/>
        <c:secondPieSize val="70"/>
        <c:serLines>
          <c:spPr>
            <a:ln w="3175">
              <a:solidFill>
                <a:srgbClr val="000000"/>
              </a:solidFill>
              <a:prstDash val="solid"/>
            </a:ln>
          </c:spPr>
        </c:serLines>
      </c:ofPieChart>
      <c:spPr>
        <a:solidFill>
          <a:srgbClr val="FFFFFF"/>
        </a:solidFill>
        <a:ln w="25400">
          <a:noFill/>
        </a:ln>
      </c:spPr>
    </c:plotArea>
    <c:plotVisOnly val="1"/>
    <c:dispBlanksAs val="zero"/>
    <c:showDLblsOverMax val="0"/>
  </c:chart>
  <c:spPr>
    <a:solidFill>
      <a:srgbClr val="FFFFFF"/>
    </a:solidFill>
    <a:ln w="9525">
      <a:noFill/>
    </a:ln>
  </c:spPr>
  <c:txPr>
    <a:bodyPr/>
    <a:lstStyle/>
    <a:p>
      <a:pPr>
        <a:defRPr sz="900" b="0" i="0" u="none" strike="noStrike" baseline="0">
          <a:solidFill>
            <a:srgbClr val="000000"/>
          </a:solidFill>
          <a:latin typeface="Myriad Pro"/>
          <a:ea typeface="Myriad Pro"/>
          <a:cs typeface="Myriad Pro"/>
        </a:defRPr>
      </a:pPr>
      <a:endParaRPr lang="en-US"/>
    </a:p>
  </c:txPr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A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>
                <a:latin typeface="Arial" panose="020B0604020202020204" pitchFamily="34" charset="0"/>
                <a:cs typeface="Arial" panose="020B0604020202020204" pitchFamily="34" charset="0"/>
              </a:defRPr>
            </a:pPr>
            <a:r>
              <a:rPr lang="en-US" sz="1400" b="1">
                <a:latin typeface="Arial" panose="020B0604020202020204" pitchFamily="34" charset="0"/>
                <a:cs typeface="Arial" panose="020B0604020202020204" pitchFamily="34" charset="0"/>
              </a:rPr>
              <a:t>Commuters - USA</a:t>
            </a:r>
          </a:p>
        </c:rich>
      </c:tx>
      <c:layout/>
      <c:overlay val="1"/>
    </c:title>
    <c:autoTitleDeleted val="0"/>
    <c:plotArea>
      <c:layout>
        <c:manualLayout>
          <c:layoutTarget val="inner"/>
          <c:xMode val="edge"/>
          <c:yMode val="edge"/>
          <c:x val="0.27056489922434063"/>
          <c:y val="0.19354402881673954"/>
          <c:w val="0.43681032922356483"/>
          <c:h val="0.67543086616925474"/>
        </c:manualLayout>
      </c:layout>
      <c:pieChart>
        <c:varyColors val="1"/>
        <c:dLbls>
          <c:showLegendKey val="0"/>
          <c:showVal val="0"/>
          <c:showCatName val="1"/>
          <c:showSerName val="0"/>
          <c:showPercent val="1"/>
          <c:showBubbleSize val="0"/>
          <c:showLeaderLines val="0"/>
        </c:dLbls>
        <c:firstSliceAng val="104"/>
      </c:pieChart>
      <c:spPr>
        <a:solidFill>
          <a:srgbClr val="FFFFFF"/>
        </a:solidFill>
        <a:ln w="25400">
          <a:noFill/>
        </a:ln>
      </c:spPr>
    </c:plotArea>
    <c:plotVisOnly val="1"/>
    <c:dispBlanksAs val="zero"/>
    <c:showDLblsOverMax val="0"/>
  </c:chart>
  <c:spPr>
    <a:solidFill>
      <a:srgbClr val="FFFFFF"/>
    </a:solidFill>
    <a:ln w="9525">
      <a:noFill/>
    </a:ln>
  </c:spPr>
  <c:txPr>
    <a:bodyPr/>
    <a:lstStyle/>
    <a:p>
      <a:pPr>
        <a:defRPr sz="900" b="0" i="0" u="none" strike="noStrike" baseline="0">
          <a:solidFill>
            <a:srgbClr val="000000"/>
          </a:solidFill>
          <a:latin typeface="Myriad Pro"/>
          <a:ea typeface="Myriad Pro"/>
          <a:cs typeface="Myriad Pro"/>
        </a:defRPr>
      </a:pPr>
      <a:endParaRPr lang="en-US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A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>
                <a:latin typeface="Arial" panose="020B0604020202020204" pitchFamily="34" charset="0"/>
                <a:cs typeface="Arial" panose="020B0604020202020204" pitchFamily="34" charset="0"/>
              </a:defRPr>
            </a:pPr>
            <a:r>
              <a:rPr lang="en-US" sz="1400" b="1">
                <a:latin typeface="Arial" panose="020B0604020202020204" pitchFamily="34" charset="0"/>
                <a:cs typeface="Arial" panose="020B0604020202020204" pitchFamily="34" charset="0"/>
              </a:rPr>
              <a:t>Commuters - City of LA</a:t>
            </a:r>
          </a:p>
        </c:rich>
      </c:tx>
      <c:layout/>
      <c:overlay val="1"/>
    </c:title>
    <c:autoTitleDeleted val="0"/>
    <c:plotArea>
      <c:layout>
        <c:manualLayout>
          <c:layoutTarget val="inner"/>
          <c:xMode val="edge"/>
          <c:yMode val="edge"/>
          <c:x val="0.27851000666471482"/>
          <c:y val="0.13211724422354448"/>
          <c:w val="0.457997282397896"/>
          <c:h val="0.70819181795229214"/>
        </c:manualLayout>
      </c:layout>
      <c:pieChart>
        <c:varyColors val="1"/>
        <c:ser>
          <c:idx val="0"/>
          <c:order val="0"/>
          <c:spPr>
            <a:solidFill>
              <a:srgbClr val="001C52"/>
            </a:solidFill>
            <a:ln w="25400">
              <a:noFill/>
            </a:ln>
          </c:spPr>
          <c:explosion val="16"/>
          <c:dPt>
            <c:idx val="0"/>
            <c:bubble3D val="0"/>
            <c:spPr>
              <a:solidFill>
                <a:srgbClr val="007BC4"/>
              </a:solidFill>
              <a:ln w="25400">
                <a:noFill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A4A0-4C4C-B455-377FB4B1545D}"/>
              </c:ext>
            </c:extLst>
          </c:dPt>
          <c:dPt>
            <c:idx val="1"/>
            <c:bubble3D val="0"/>
            <c:spPr>
              <a:solidFill>
                <a:srgbClr val="A0A09A"/>
              </a:solidFill>
              <a:ln w="25400">
                <a:noFill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A4A0-4C4C-B455-377FB4B1545D}"/>
              </c:ext>
            </c:extLst>
          </c:dPt>
          <c:dPt>
            <c:idx val="2"/>
            <c:bubble3D val="0"/>
            <c:spPr>
              <a:solidFill>
                <a:srgbClr val="CBD4D9"/>
              </a:solidFill>
              <a:ln w="25400">
                <a:noFill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A4A0-4C4C-B455-377FB4B1545D}"/>
              </c:ext>
            </c:extLst>
          </c:dPt>
          <c:dPt>
            <c:idx val="3"/>
            <c:bubble3D val="0"/>
            <c:spPr>
              <a:solidFill>
                <a:schemeClr val="accent1"/>
              </a:solidFill>
              <a:ln w="25400">
                <a:noFill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6-A4A0-4C4C-B455-377FB4B1545D}"/>
              </c:ext>
            </c:extLst>
          </c:dPt>
          <c:dPt>
            <c:idx val="4"/>
            <c:bubble3D val="0"/>
            <c:spPr>
              <a:solidFill>
                <a:schemeClr val="accent2"/>
              </a:solidFill>
              <a:ln w="25400">
                <a:noFill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8-A4A0-4C4C-B455-377FB4B1545D}"/>
              </c:ext>
            </c:extLst>
          </c:dPt>
          <c:dPt>
            <c:idx val="5"/>
            <c:bubble3D val="0"/>
            <c:spPr>
              <a:solidFill>
                <a:srgbClr val="F68B1F"/>
              </a:solidFill>
              <a:ln w="25400">
                <a:noFill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A-A4A0-4C4C-B455-377FB4B1545D}"/>
              </c:ext>
            </c:extLst>
          </c:dPt>
          <c:dPt>
            <c:idx val="6"/>
            <c:bubble3D val="0"/>
            <c:spPr>
              <a:solidFill>
                <a:srgbClr val="8F439B"/>
              </a:solidFill>
              <a:ln w="25400">
                <a:noFill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C-A4A0-4C4C-B455-377FB4B1545D}"/>
              </c:ext>
            </c:extLst>
          </c:dPt>
          <c:dPt>
            <c:idx val="7"/>
            <c:bubble3D val="0"/>
            <c:spPr>
              <a:solidFill>
                <a:srgbClr val="EDA6A8"/>
              </a:solidFill>
              <a:ln w="25400">
                <a:noFill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E-A4A0-4C4C-B455-377FB4B1545D}"/>
              </c:ext>
            </c:extLst>
          </c:dPt>
          <c:dLbls>
            <c:dLbl>
              <c:idx val="0"/>
              <c:layout>
                <c:manualLayout>
                  <c:x val="0.16684725624785732"/>
                  <c:y val="-0.15561452096942752"/>
                </c:manualLayout>
              </c:layout>
              <c:numFmt formatCode="0.0%" sourceLinked="0"/>
              <c:spPr/>
              <c:txPr>
                <a:bodyPr/>
                <a:lstStyle/>
                <a:p>
                  <a:pPr>
                    <a:defRPr>
                      <a:solidFill>
                        <a:schemeClr val="bg1"/>
                      </a:solidFill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>
                        <a:solidFill>
                          <a:sysClr val="windowText" lastClr="000000"/>
                        </a:solidFill>
                      </a:rPr>
                      <a:t>Public transport</a:t>
                    </a:r>
                    <a:endParaRPr lang="en-US">
                      <a:solidFill>
                        <a:schemeClr val="bg1"/>
                      </a:solidFill>
                    </a:endParaRPr>
                  </a:p>
                </c:rich>
              </c:tx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>
                        <a:solidFill>
                          <a:sysClr val="windowText" lastClr="000000"/>
                        </a:solidFill>
                      </a:rPr>
                      <a:t>Bicycle</a:t>
                    </a:r>
                    <a:endParaRPr lang="en-US">
                      <a:solidFill>
                        <a:schemeClr val="bg1"/>
                      </a:solidFill>
                    </a:endParaRPr>
                  </a:p>
                </c:rich>
              </c:tx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solidFill>
                      <a:sysClr val="windowText" lastClr="000000"/>
                    </a:solidFill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'2011_Base'!$F$22:$F$26</c:f>
              <c:strCache>
                <c:ptCount val="5"/>
                <c:pt idx="0">
                  <c:v>Car</c:v>
                </c:pt>
                <c:pt idx="1">
                  <c:v>Public transport</c:v>
                </c:pt>
                <c:pt idx="2">
                  <c:v>Walk</c:v>
                </c:pt>
                <c:pt idx="3">
                  <c:v>Bicycle</c:v>
                </c:pt>
                <c:pt idx="4">
                  <c:v>Other</c:v>
                </c:pt>
              </c:strCache>
            </c:strRef>
          </c:cat>
          <c:val>
            <c:numRef>
              <c:f>'2011_Base'!$G$22:$G$26</c:f>
              <c:numCache>
                <c:formatCode>0%</c:formatCode>
                <c:ptCount val="5"/>
                <c:pt idx="0">
                  <c:v>0.8</c:v>
                </c:pt>
                <c:pt idx="1">
                  <c:v>0.1</c:v>
                </c:pt>
                <c:pt idx="2">
                  <c:v>0.03</c:v>
                </c:pt>
                <c:pt idx="3">
                  <c:v>0.01</c:v>
                </c:pt>
                <c:pt idx="4">
                  <c:v>7.0000000000000007E-2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F-A4A0-4C4C-B455-377FB4B1545D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104"/>
      </c:pieChart>
      <c:spPr>
        <a:solidFill>
          <a:srgbClr val="FFFFFF"/>
        </a:solidFill>
        <a:ln w="25400">
          <a:noFill/>
        </a:ln>
      </c:spPr>
    </c:plotArea>
    <c:plotVisOnly val="1"/>
    <c:dispBlanksAs val="zero"/>
    <c:showDLblsOverMax val="0"/>
  </c:chart>
  <c:spPr>
    <a:solidFill>
      <a:srgbClr val="FFFFFF"/>
    </a:solidFill>
    <a:ln w="9525">
      <a:noFill/>
    </a:ln>
  </c:spPr>
  <c:txPr>
    <a:bodyPr/>
    <a:lstStyle/>
    <a:p>
      <a:pPr>
        <a:defRPr sz="900" b="0" i="0" u="none" strike="noStrike" baseline="0">
          <a:solidFill>
            <a:srgbClr val="000000"/>
          </a:solidFill>
          <a:latin typeface="Myriad Pro"/>
          <a:ea typeface="Myriad Pro"/>
          <a:cs typeface="Myriad Pro"/>
        </a:defRPr>
      </a:pPr>
      <a:endParaRPr lang="en-US"/>
    </a:p>
  </c:txPr>
  <c:externalData r:id="rId1">
    <c:autoUpdate val="0"/>
  </c:externalData>
  <c:userShapes r:id="rId2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A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AU"/>
              <a:t>Journey to work mode splits by income (per</a:t>
            </a:r>
            <a:r>
              <a:rPr lang="en-AU" baseline="0"/>
              <a:t> cent of travellers)</a:t>
            </a:r>
          </a:p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AU" baseline="0"/>
              <a:t>source: Household Travel Survey 2001 for Sydney</a:t>
            </a:r>
            <a:endParaRPr lang="en-AU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'pivot table'!$A$31</c:f>
              <c:strCache>
                <c:ptCount val="1"/>
                <c:pt idx="0">
                  <c:v>train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'pivot table'!$B$22:$J$22</c:f>
              <c:numCache>
                <c:formatCode>_(* #,##0_);_(* \(#,##0\);_(* "-"??_);_(@_)</c:formatCode>
                <c:ptCount val="9"/>
                <c:pt idx="0">
                  <c:v>0</c:v>
                </c:pt>
                <c:pt idx="1">
                  <c:v>6240</c:v>
                </c:pt>
                <c:pt idx="2">
                  <c:v>10400</c:v>
                </c:pt>
                <c:pt idx="3">
                  <c:v>20800</c:v>
                </c:pt>
                <c:pt idx="4">
                  <c:v>31200</c:v>
                </c:pt>
                <c:pt idx="5">
                  <c:v>41600</c:v>
                </c:pt>
                <c:pt idx="6">
                  <c:v>62400</c:v>
                </c:pt>
                <c:pt idx="7">
                  <c:v>78000</c:v>
                </c:pt>
                <c:pt idx="8">
                  <c:v>104000</c:v>
                </c:pt>
              </c:numCache>
            </c:numRef>
          </c:cat>
          <c:val>
            <c:numRef>
              <c:f>'pivot table'!$B$31:$J$31</c:f>
              <c:numCache>
                <c:formatCode>0%</c:formatCode>
                <c:ptCount val="9"/>
                <c:pt idx="0">
                  <c:v>8.8532752450599037E-2</c:v>
                </c:pt>
                <c:pt idx="1">
                  <c:v>0.10819457572893187</c:v>
                </c:pt>
                <c:pt idx="2">
                  <c:v>0.11251493774334066</c:v>
                </c:pt>
                <c:pt idx="3">
                  <c:v>0.11785501742851474</c:v>
                </c:pt>
                <c:pt idx="4">
                  <c:v>0.1272596273529806</c:v>
                </c:pt>
                <c:pt idx="5">
                  <c:v>0.1423282735420463</c:v>
                </c:pt>
                <c:pt idx="6">
                  <c:v>0.14297985384821668</c:v>
                </c:pt>
                <c:pt idx="7">
                  <c:v>0.14097249614515725</c:v>
                </c:pt>
                <c:pt idx="8">
                  <c:v>0.1505646794646002</c:v>
                </c:pt>
              </c:numCache>
            </c:numRef>
          </c:val>
        </c:ser>
        <c:ser>
          <c:idx val="1"/>
          <c:order val="1"/>
          <c:tx>
            <c:strRef>
              <c:f>'pivot table'!$A$32</c:f>
              <c:strCache>
                <c:ptCount val="1"/>
                <c:pt idx="0">
                  <c:v>bus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'pivot table'!$B$22:$J$22</c:f>
              <c:numCache>
                <c:formatCode>_(* #,##0_);_(* \(#,##0\);_(* "-"??_);_(@_)</c:formatCode>
                <c:ptCount val="9"/>
                <c:pt idx="0">
                  <c:v>0</c:v>
                </c:pt>
                <c:pt idx="1">
                  <c:v>6240</c:v>
                </c:pt>
                <c:pt idx="2">
                  <c:v>10400</c:v>
                </c:pt>
                <c:pt idx="3">
                  <c:v>20800</c:v>
                </c:pt>
                <c:pt idx="4">
                  <c:v>31200</c:v>
                </c:pt>
                <c:pt idx="5">
                  <c:v>41600</c:v>
                </c:pt>
                <c:pt idx="6">
                  <c:v>62400</c:v>
                </c:pt>
                <c:pt idx="7">
                  <c:v>78000</c:v>
                </c:pt>
                <c:pt idx="8">
                  <c:v>104000</c:v>
                </c:pt>
              </c:numCache>
            </c:numRef>
          </c:cat>
          <c:val>
            <c:numRef>
              <c:f>'pivot table'!$B$32:$J$32</c:f>
              <c:numCache>
                <c:formatCode>0%</c:formatCode>
                <c:ptCount val="9"/>
                <c:pt idx="0">
                  <c:v>7.7831371125287416E-2</c:v>
                </c:pt>
                <c:pt idx="1">
                  <c:v>6.6839962190067617E-2</c:v>
                </c:pt>
                <c:pt idx="2">
                  <c:v>6.2709610269457622E-2</c:v>
                </c:pt>
                <c:pt idx="3">
                  <c:v>5.6727690084166976E-2</c:v>
                </c:pt>
                <c:pt idx="4">
                  <c:v>4.9089446774286206E-2</c:v>
                </c:pt>
                <c:pt idx="5">
                  <c:v>4.7288847846221921E-2</c:v>
                </c:pt>
                <c:pt idx="6">
                  <c:v>4.8919784124430141E-2</c:v>
                </c:pt>
                <c:pt idx="7">
                  <c:v>5.0424929178470253E-2</c:v>
                </c:pt>
                <c:pt idx="8">
                  <c:v>6.9390630503698481E-2</c:v>
                </c:pt>
              </c:numCache>
            </c:numRef>
          </c:val>
        </c:ser>
        <c:ser>
          <c:idx val="2"/>
          <c:order val="2"/>
          <c:tx>
            <c:strRef>
              <c:f>'pivot table'!$A$33</c:f>
              <c:strCache>
                <c:ptCount val="1"/>
                <c:pt idx="0">
                  <c:v>car driver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'pivot table'!$B$22:$J$22</c:f>
              <c:numCache>
                <c:formatCode>_(* #,##0_);_(* \(#,##0\);_(* "-"??_);_(@_)</c:formatCode>
                <c:ptCount val="9"/>
                <c:pt idx="0">
                  <c:v>0</c:v>
                </c:pt>
                <c:pt idx="1">
                  <c:v>6240</c:v>
                </c:pt>
                <c:pt idx="2">
                  <c:v>10400</c:v>
                </c:pt>
                <c:pt idx="3">
                  <c:v>20800</c:v>
                </c:pt>
                <c:pt idx="4">
                  <c:v>31200</c:v>
                </c:pt>
                <c:pt idx="5">
                  <c:v>41600</c:v>
                </c:pt>
                <c:pt idx="6">
                  <c:v>62400</c:v>
                </c:pt>
                <c:pt idx="7">
                  <c:v>78000</c:v>
                </c:pt>
                <c:pt idx="8">
                  <c:v>104000</c:v>
                </c:pt>
              </c:numCache>
            </c:numRef>
          </c:cat>
          <c:val>
            <c:numRef>
              <c:f>'pivot table'!$B$33:$J$33</c:f>
              <c:numCache>
                <c:formatCode>0%</c:formatCode>
                <c:ptCount val="9"/>
                <c:pt idx="0">
                  <c:v>0.37249105336860122</c:v>
                </c:pt>
                <c:pt idx="1">
                  <c:v>0.5184323420344652</c:v>
                </c:pt>
                <c:pt idx="2">
                  <c:v>0.57070853089703555</c:v>
                </c:pt>
                <c:pt idx="3">
                  <c:v>0.60414600277722674</c:v>
                </c:pt>
                <c:pt idx="4">
                  <c:v>0.6302948047720266</c:v>
                </c:pt>
                <c:pt idx="5">
                  <c:v>0.65616505748263698</c:v>
                </c:pt>
                <c:pt idx="6">
                  <c:v>0.67356781308661839</c:v>
                </c:pt>
                <c:pt idx="7">
                  <c:v>0.68904148886577976</c:v>
                </c:pt>
                <c:pt idx="8">
                  <c:v>0.65226532229658329</c:v>
                </c:pt>
              </c:numCache>
            </c:numRef>
          </c:val>
        </c:ser>
        <c:ser>
          <c:idx val="3"/>
          <c:order val="3"/>
          <c:tx>
            <c:strRef>
              <c:f>'pivot table'!$A$34</c:f>
              <c:strCache>
                <c:ptCount val="1"/>
                <c:pt idx="0">
                  <c:v>car passenger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numRef>
              <c:f>'pivot table'!$B$22:$J$22</c:f>
              <c:numCache>
                <c:formatCode>_(* #,##0_);_(* \(#,##0\);_(* "-"??_);_(@_)</c:formatCode>
                <c:ptCount val="9"/>
                <c:pt idx="0">
                  <c:v>0</c:v>
                </c:pt>
                <c:pt idx="1">
                  <c:v>6240</c:v>
                </c:pt>
                <c:pt idx="2">
                  <c:v>10400</c:v>
                </c:pt>
                <c:pt idx="3">
                  <c:v>20800</c:v>
                </c:pt>
                <c:pt idx="4">
                  <c:v>31200</c:v>
                </c:pt>
                <c:pt idx="5">
                  <c:v>41600</c:v>
                </c:pt>
                <c:pt idx="6">
                  <c:v>62400</c:v>
                </c:pt>
                <c:pt idx="7">
                  <c:v>78000</c:v>
                </c:pt>
                <c:pt idx="8">
                  <c:v>104000</c:v>
                </c:pt>
              </c:numCache>
            </c:numRef>
          </c:cat>
          <c:val>
            <c:numRef>
              <c:f>'pivot table'!$B$34:$J$34</c:f>
              <c:numCache>
                <c:formatCode>0%</c:formatCode>
                <c:ptCount val="9"/>
                <c:pt idx="0">
                  <c:v>0.22842867762737065</c:v>
                </c:pt>
                <c:pt idx="1">
                  <c:v>0.12562713589762234</c:v>
                </c:pt>
                <c:pt idx="2">
                  <c:v>0.10740719324621256</c:v>
                </c:pt>
                <c:pt idx="3">
                  <c:v>9.4085640604188517E-2</c:v>
                </c:pt>
                <c:pt idx="4">
                  <c:v>8.1037800884701555E-2</c:v>
                </c:pt>
                <c:pt idx="5">
                  <c:v>5.7207797740271377E-2</c:v>
                </c:pt>
                <c:pt idx="6">
                  <c:v>4.469194153928667E-2</c:v>
                </c:pt>
                <c:pt idx="7">
                  <c:v>3.8236454261842433E-2</c:v>
                </c:pt>
                <c:pt idx="8">
                  <c:v>3.2691969003170132E-2</c:v>
                </c:pt>
              </c:numCache>
            </c:numRef>
          </c:val>
        </c:ser>
        <c:ser>
          <c:idx val="4"/>
          <c:order val="4"/>
          <c:tx>
            <c:strRef>
              <c:f>'pivot table'!$A$35</c:f>
              <c:strCache>
                <c:ptCount val="1"/>
                <c:pt idx="0">
                  <c:v>other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numRef>
              <c:f>'pivot table'!$B$22:$J$22</c:f>
              <c:numCache>
                <c:formatCode>_(* #,##0_);_(* \(#,##0\);_(* "-"??_);_(@_)</c:formatCode>
                <c:ptCount val="9"/>
                <c:pt idx="0">
                  <c:v>0</c:v>
                </c:pt>
                <c:pt idx="1">
                  <c:v>6240</c:v>
                </c:pt>
                <c:pt idx="2">
                  <c:v>10400</c:v>
                </c:pt>
                <c:pt idx="3">
                  <c:v>20800</c:v>
                </c:pt>
                <c:pt idx="4">
                  <c:v>31200</c:v>
                </c:pt>
                <c:pt idx="5">
                  <c:v>41600</c:v>
                </c:pt>
                <c:pt idx="6">
                  <c:v>62400</c:v>
                </c:pt>
                <c:pt idx="7">
                  <c:v>78000</c:v>
                </c:pt>
                <c:pt idx="8">
                  <c:v>104000</c:v>
                </c:pt>
              </c:numCache>
            </c:numRef>
          </c:cat>
          <c:val>
            <c:numRef>
              <c:f>'pivot table'!$B$35:$J$35</c:f>
              <c:numCache>
                <c:formatCode>0%</c:formatCode>
                <c:ptCount val="9"/>
                <c:pt idx="0">
                  <c:v>0.2327161454281417</c:v>
                </c:pt>
                <c:pt idx="1">
                  <c:v>0.18090598414891296</c:v>
                </c:pt>
                <c:pt idx="2">
                  <c:v>0.14665972784395359</c:v>
                </c:pt>
                <c:pt idx="3">
                  <c:v>0.12718564910590302</c:v>
                </c:pt>
                <c:pt idx="4">
                  <c:v>0.11231832021600506</c:v>
                </c:pt>
                <c:pt idx="5">
                  <c:v>9.7010023388823391E-2</c:v>
                </c:pt>
                <c:pt idx="6">
                  <c:v>8.9840607401448114E-2</c:v>
                </c:pt>
                <c:pt idx="7">
                  <c:v>8.1324631548750317E-2</c:v>
                </c:pt>
                <c:pt idx="8">
                  <c:v>9.5087398731947867E-2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51158400"/>
        <c:axId val="51164672"/>
      </c:barChart>
      <c:catAx>
        <c:axId val="5115840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AU"/>
                  <a:t>Lower end of income bracket for individual traveller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_(* #,##0_);_(* \(#,##0\);_(* &quot;-&quot;??_);_(@_)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1164672"/>
        <c:crosses val="autoZero"/>
        <c:auto val="1"/>
        <c:lblAlgn val="ctr"/>
        <c:lblOffset val="100"/>
        <c:noMultiLvlLbl val="0"/>
      </c:catAx>
      <c:valAx>
        <c:axId val="511646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11584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A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AU"/>
              <a:t>Journey to work mode splits by income (includes those who did not travel)</a:t>
            </a:r>
          </a:p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AU"/>
              <a:t>source: Household Travel Survey 2001 for Sydney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'pivot table'!$A$23</c:f>
              <c:strCache>
                <c:ptCount val="1"/>
                <c:pt idx="0">
                  <c:v>train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'pivot table'!$B$22:$J$22</c:f>
              <c:numCache>
                <c:formatCode>_(* #,##0_);_(* \(#,##0\);_(* "-"??_);_(@_)</c:formatCode>
                <c:ptCount val="9"/>
                <c:pt idx="0">
                  <c:v>0</c:v>
                </c:pt>
                <c:pt idx="1">
                  <c:v>6240</c:v>
                </c:pt>
                <c:pt idx="2">
                  <c:v>10400</c:v>
                </c:pt>
                <c:pt idx="3">
                  <c:v>20800</c:v>
                </c:pt>
                <c:pt idx="4">
                  <c:v>31200</c:v>
                </c:pt>
                <c:pt idx="5">
                  <c:v>41600</c:v>
                </c:pt>
                <c:pt idx="6">
                  <c:v>62400</c:v>
                </c:pt>
                <c:pt idx="7">
                  <c:v>78000</c:v>
                </c:pt>
                <c:pt idx="8">
                  <c:v>104000</c:v>
                </c:pt>
              </c:numCache>
            </c:numRef>
          </c:cat>
          <c:val>
            <c:numRef>
              <c:f>'pivot table'!$B$23:$J$23</c:f>
              <c:numCache>
                <c:formatCode>0%</c:formatCode>
                <c:ptCount val="9"/>
                <c:pt idx="0">
                  <c:v>5.0719542028583593E-2</c:v>
                </c:pt>
                <c:pt idx="1">
                  <c:v>7.279576336484718E-2</c:v>
                </c:pt>
                <c:pt idx="2">
                  <c:v>8.4522439169182437E-2</c:v>
                </c:pt>
                <c:pt idx="3">
                  <c:v>9.554634011854983E-2</c:v>
                </c:pt>
                <c:pt idx="4">
                  <c:v>0.11124572614698287</c:v>
                </c:pt>
                <c:pt idx="5">
                  <c:v>0.12739765456061758</c:v>
                </c:pt>
                <c:pt idx="6">
                  <c:v>0.1281013608634444</c:v>
                </c:pt>
                <c:pt idx="7">
                  <c:v>0.1265129061636143</c:v>
                </c:pt>
                <c:pt idx="8">
                  <c:v>0.13540656120691361</c:v>
                </c:pt>
              </c:numCache>
            </c:numRef>
          </c:val>
        </c:ser>
        <c:ser>
          <c:idx val="1"/>
          <c:order val="1"/>
          <c:tx>
            <c:strRef>
              <c:f>'pivot table'!$A$24</c:f>
              <c:strCache>
                <c:ptCount val="1"/>
                <c:pt idx="0">
                  <c:v>bus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'pivot table'!$B$22:$J$22</c:f>
              <c:numCache>
                <c:formatCode>_(* #,##0_);_(* \(#,##0\);_(* "-"??_);_(@_)</c:formatCode>
                <c:ptCount val="9"/>
                <c:pt idx="0">
                  <c:v>0</c:v>
                </c:pt>
                <c:pt idx="1">
                  <c:v>6240</c:v>
                </c:pt>
                <c:pt idx="2">
                  <c:v>10400</c:v>
                </c:pt>
                <c:pt idx="3">
                  <c:v>20800</c:v>
                </c:pt>
                <c:pt idx="4">
                  <c:v>31200</c:v>
                </c:pt>
                <c:pt idx="5">
                  <c:v>41600</c:v>
                </c:pt>
                <c:pt idx="6">
                  <c:v>62400</c:v>
                </c:pt>
                <c:pt idx="7">
                  <c:v>78000</c:v>
                </c:pt>
                <c:pt idx="8">
                  <c:v>104000</c:v>
                </c:pt>
              </c:numCache>
            </c:numRef>
          </c:cat>
          <c:val>
            <c:numRef>
              <c:f>'pivot table'!$B$24:$J$24</c:f>
              <c:numCache>
                <c:formatCode>0%</c:formatCode>
                <c:ptCount val="9"/>
                <c:pt idx="0">
                  <c:v>4.4588826052076418E-2</c:v>
                </c:pt>
                <c:pt idx="1">
                  <c:v>4.4971441850225655E-2</c:v>
                </c:pt>
                <c:pt idx="2">
                  <c:v>4.7108138044871101E-2</c:v>
                </c:pt>
                <c:pt idx="3">
                  <c:v>4.5989753250930479E-2</c:v>
                </c:pt>
                <c:pt idx="4">
                  <c:v>4.2912204492096775E-2</c:v>
                </c:pt>
                <c:pt idx="5">
                  <c:v>4.2328120425790483E-2</c:v>
                </c:pt>
                <c:pt idx="6">
                  <c:v>4.3829188174565929E-2</c:v>
                </c:pt>
                <c:pt idx="7">
                  <c:v>4.5252829508629321E-2</c:v>
                </c:pt>
                <c:pt idx="8">
                  <c:v>6.2404719950899842E-2</c:v>
                </c:pt>
              </c:numCache>
            </c:numRef>
          </c:val>
        </c:ser>
        <c:ser>
          <c:idx val="2"/>
          <c:order val="2"/>
          <c:tx>
            <c:strRef>
              <c:f>'pivot table'!$A$25</c:f>
              <c:strCache>
                <c:ptCount val="1"/>
                <c:pt idx="0">
                  <c:v>car driver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'pivot table'!$B$22:$J$22</c:f>
              <c:numCache>
                <c:formatCode>_(* #,##0_);_(* \(#,##0\);_(* "-"??_);_(@_)</c:formatCode>
                <c:ptCount val="9"/>
                <c:pt idx="0">
                  <c:v>0</c:v>
                </c:pt>
                <c:pt idx="1">
                  <c:v>6240</c:v>
                </c:pt>
                <c:pt idx="2">
                  <c:v>10400</c:v>
                </c:pt>
                <c:pt idx="3">
                  <c:v>20800</c:v>
                </c:pt>
                <c:pt idx="4">
                  <c:v>31200</c:v>
                </c:pt>
                <c:pt idx="5">
                  <c:v>41600</c:v>
                </c:pt>
                <c:pt idx="6">
                  <c:v>62400</c:v>
                </c:pt>
                <c:pt idx="7">
                  <c:v>78000</c:v>
                </c:pt>
                <c:pt idx="8">
                  <c:v>104000</c:v>
                </c:pt>
              </c:numCache>
            </c:numRef>
          </c:cat>
          <c:val>
            <c:numRef>
              <c:f>'pivot table'!$B$25:$J$25</c:f>
              <c:numCache>
                <c:formatCode>0%</c:formatCode>
                <c:ptCount val="9"/>
                <c:pt idx="0">
                  <c:v>0.2133964562678895</c:v>
                </c:pt>
                <c:pt idx="1">
                  <c:v>0.34881303278989273</c:v>
                </c:pt>
                <c:pt idx="2">
                  <c:v>0.42872242613788558</c:v>
                </c:pt>
                <c:pt idx="3">
                  <c:v>0.48978771309102603</c:v>
                </c:pt>
                <c:pt idx="4">
                  <c:v>0.55098073679761295</c:v>
                </c:pt>
                <c:pt idx="5">
                  <c:v>0.58733157683687953</c:v>
                </c:pt>
                <c:pt idx="6">
                  <c:v>0.60347630220553727</c:v>
                </c:pt>
                <c:pt idx="7">
                  <c:v>0.61836630270030213</c:v>
                </c:pt>
                <c:pt idx="8">
                  <c:v>0.58659842800293016</c:v>
                </c:pt>
              </c:numCache>
            </c:numRef>
          </c:val>
        </c:ser>
        <c:ser>
          <c:idx val="3"/>
          <c:order val="3"/>
          <c:tx>
            <c:strRef>
              <c:f>'pivot table'!$A$26</c:f>
              <c:strCache>
                <c:ptCount val="1"/>
                <c:pt idx="0">
                  <c:v>car passenger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numRef>
              <c:f>'pivot table'!$B$22:$J$22</c:f>
              <c:numCache>
                <c:formatCode>_(* #,##0_);_(* \(#,##0\);_(* "-"??_);_(@_)</c:formatCode>
                <c:ptCount val="9"/>
                <c:pt idx="0">
                  <c:v>0</c:v>
                </c:pt>
                <c:pt idx="1">
                  <c:v>6240</c:v>
                </c:pt>
                <c:pt idx="2">
                  <c:v>10400</c:v>
                </c:pt>
                <c:pt idx="3">
                  <c:v>20800</c:v>
                </c:pt>
                <c:pt idx="4">
                  <c:v>31200</c:v>
                </c:pt>
                <c:pt idx="5">
                  <c:v>41600</c:v>
                </c:pt>
                <c:pt idx="6">
                  <c:v>62400</c:v>
                </c:pt>
                <c:pt idx="7">
                  <c:v>78000</c:v>
                </c:pt>
                <c:pt idx="8">
                  <c:v>104000</c:v>
                </c:pt>
              </c:numCache>
            </c:numRef>
          </c:cat>
          <c:val>
            <c:numRef>
              <c:f>'pivot table'!$B$26:$J$26</c:f>
              <c:numCache>
                <c:formatCode>0%</c:formatCode>
                <c:ptCount val="9"/>
                <c:pt idx="0">
                  <c:v>0.13086453989917499</c:v>
                </c:pt>
                <c:pt idx="1">
                  <c:v>8.4524785049472251E-2</c:v>
                </c:pt>
                <c:pt idx="2">
                  <c:v>8.0685446213322326E-2</c:v>
                </c:pt>
                <c:pt idx="3">
                  <c:v>7.6276248678950512E-2</c:v>
                </c:pt>
                <c:pt idx="4">
                  <c:v>7.0840290768477476E-2</c:v>
                </c:pt>
                <c:pt idx="5">
                  <c:v>5.1206545778381317E-2</c:v>
                </c:pt>
                <c:pt idx="6">
                  <c:v>4.0041295166588456E-2</c:v>
                </c:pt>
                <c:pt idx="7">
                  <c:v>3.4314530013548172E-2</c:v>
                </c:pt>
                <c:pt idx="8">
                  <c:v>2.9400700865192343E-2</c:v>
                </c:pt>
              </c:numCache>
            </c:numRef>
          </c:val>
        </c:ser>
        <c:ser>
          <c:idx val="4"/>
          <c:order val="4"/>
          <c:tx>
            <c:strRef>
              <c:f>'pivot table'!$A$27</c:f>
              <c:strCache>
                <c:ptCount val="1"/>
                <c:pt idx="0">
                  <c:v>other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numRef>
              <c:f>'pivot table'!$B$22:$J$22</c:f>
              <c:numCache>
                <c:formatCode>_(* #,##0_);_(* \(#,##0\);_(* "-"??_);_(@_)</c:formatCode>
                <c:ptCount val="9"/>
                <c:pt idx="0">
                  <c:v>0</c:v>
                </c:pt>
                <c:pt idx="1">
                  <c:v>6240</c:v>
                </c:pt>
                <c:pt idx="2">
                  <c:v>10400</c:v>
                </c:pt>
                <c:pt idx="3">
                  <c:v>20800</c:v>
                </c:pt>
                <c:pt idx="4">
                  <c:v>31200</c:v>
                </c:pt>
                <c:pt idx="5">
                  <c:v>41600</c:v>
                </c:pt>
                <c:pt idx="6">
                  <c:v>62400</c:v>
                </c:pt>
                <c:pt idx="7">
                  <c:v>78000</c:v>
                </c:pt>
                <c:pt idx="8">
                  <c:v>104000</c:v>
                </c:pt>
              </c:numCache>
            </c:numRef>
          </c:cat>
          <c:val>
            <c:numRef>
              <c:f>'pivot table'!$B$27:$J$27</c:f>
              <c:numCache>
                <c:formatCode>0%</c:formatCode>
                <c:ptCount val="9"/>
                <c:pt idx="0">
                  <c:v>0.13332078798023117</c:v>
                </c:pt>
                <c:pt idx="1">
                  <c:v>0.12171764734659932</c:v>
                </c:pt>
                <c:pt idx="2">
                  <c:v>0.11017237509863968</c:v>
                </c:pt>
                <c:pt idx="3">
                  <c:v>0.10311078435877406</c:v>
                </c:pt>
                <c:pt idx="4">
                  <c:v>9.8184580231258867E-2</c:v>
                </c:pt>
                <c:pt idx="5">
                  <c:v>8.6833410825823937E-2</c:v>
                </c:pt>
                <c:pt idx="6">
                  <c:v>8.0491787893007982E-2</c:v>
                </c:pt>
                <c:pt idx="7">
                  <c:v>7.2983140408633504E-2</c:v>
                </c:pt>
                <c:pt idx="8">
                  <c:v>8.5514462769011465E-2</c:v>
                </c:pt>
              </c:numCache>
            </c:numRef>
          </c:val>
        </c:ser>
        <c:ser>
          <c:idx val="5"/>
          <c:order val="5"/>
          <c:tx>
            <c:strRef>
              <c:f>'pivot table'!$A$28</c:f>
              <c:strCache>
                <c:ptCount val="1"/>
                <c:pt idx="0">
                  <c:v>did not travel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numRef>
              <c:f>'pivot table'!$B$22:$J$22</c:f>
              <c:numCache>
                <c:formatCode>_(* #,##0_);_(* \(#,##0\);_(* "-"??_);_(@_)</c:formatCode>
                <c:ptCount val="9"/>
                <c:pt idx="0">
                  <c:v>0</c:v>
                </c:pt>
                <c:pt idx="1">
                  <c:v>6240</c:v>
                </c:pt>
                <c:pt idx="2">
                  <c:v>10400</c:v>
                </c:pt>
                <c:pt idx="3">
                  <c:v>20800</c:v>
                </c:pt>
                <c:pt idx="4">
                  <c:v>31200</c:v>
                </c:pt>
                <c:pt idx="5">
                  <c:v>41600</c:v>
                </c:pt>
                <c:pt idx="6">
                  <c:v>62400</c:v>
                </c:pt>
                <c:pt idx="7">
                  <c:v>78000</c:v>
                </c:pt>
                <c:pt idx="8">
                  <c:v>104000</c:v>
                </c:pt>
              </c:numCache>
            </c:numRef>
          </c:cat>
          <c:val>
            <c:numRef>
              <c:f>'pivot table'!$B$28:$J$28</c:f>
              <c:numCache>
                <c:formatCode>0%</c:formatCode>
                <c:ptCount val="9"/>
                <c:pt idx="0">
                  <c:v>0.4271098477720443</c:v>
                </c:pt>
                <c:pt idx="1">
                  <c:v>0.32717732959896284</c:v>
                </c:pt>
                <c:pt idx="2">
                  <c:v>0.24878917533609887</c:v>
                </c:pt>
                <c:pt idx="3">
                  <c:v>0.18928916050176905</c:v>
                </c:pt>
                <c:pt idx="4">
                  <c:v>0.12583646156357109</c:v>
                </c:pt>
                <c:pt idx="5">
                  <c:v>0.10490269157250715</c:v>
                </c:pt>
                <c:pt idx="6">
                  <c:v>0.10406006569685594</c:v>
                </c:pt>
                <c:pt idx="7">
                  <c:v>0.10257029120527253</c:v>
                </c:pt>
                <c:pt idx="8">
                  <c:v>0.10067512720505256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51407488"/>
        <c:axId val="51426048"/>
      </c:barChart>
      <c:catAx>
        <c:axId val="5140748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AU"/>
                  <a:t>Lower end of income bracket for individual traveller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_(* #,##0_);_(* \(#,##0\);_(* &quot;-&quot;??_);_(@_)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1426048"/>
        <c:crosses val="autoZero"/>
        <c:auto val="1"/>
        <c:lblAlgn val="ctr"/>
        <c:lblOffset val="100"/>
        <c:noMultiLvlLbl val="0"/>
      </c:catAx>
      <c:valAx>
        <c:axId val="514260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14074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0.05694</cdr:x>
      <cdr:y>0.89005</cdr:y>
    </cdr:from>
    <cdr:to>
      <cdr:x>0.56111</cdr:x>
      <cdr:y>0.97686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60330" y="2441573"/>
          <a:ext cx="2305065" cy="23813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AU" sz="900" dirty="0">
            <a:latin typeface="Calibri" panose="020F0502020204030204" pitchFamily="34" charset="0"/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135" cy="496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321" tIns="45661" rIns="91321" bIns="45661" numCol="1" anchor="t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0"/>
              </a:spcBef>
              <a:defRPr sz="1200"/>
            </a:lvl1pPr>
          </a:lstStyle>
          <a:p>
            <a:pPr>
              <a:defRPr/>
            </a:pPr>
            <a:endParaRPr lang="en-AU" altLang="en-US"/>
          </a:p>
        </p:txBody>
      </p:sp>
      <p:sp>
        <p:nvSpPr>
          <p:cNvPr id="7065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955" y="0"/>
            <a:ext cx="2946135" cy="496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321" tIns="45661" rIns="91321" bIns="45661" numCol="1" anchor="t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0"/>
              </a:spcBef>
              <a:defRPr sz="1200"/>
            </a:lvl1pPr>
          </a:lstStyle>
          <a:p>
            <a:pPr>
              <a:defRPr/>
            </a:pPr>
            <a:endParaRPr lang="en-AU" altLang="en-US"/>
          </a:p>
        </p:txBody>
      </p:sp>
      <p:sp>
        <p:nvSpPr>
          <p:cNvPr id="7066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8800"/>
            <a:ext cx="2946135" cy="496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321" tIns="45661" rIns="91321" bIns="45661" numCol="1" anchor="b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0"/>
              </a:spcBef>
              <a:defRPr sz="1200"/>
            </a:lvl1pPr>
          </a:lstStyle>
          <a:p>
            <a:pPr>
              <a:defRPr/>
            </a:pPr>
            <a:r>
              <a:rPr lang="en-AU" altLang="en-US"/>
              <a:t>Independent Pricing and Regulatory Tribunal</a:t>
            </a:r>
          </a:p>
        </p:txBody>
      </p:sp>
      <p:sp>
        <p:nvSpPr>
          <p:cNvPr id="7066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955" y="9428800"/>
            <a:ext cx="2946135" cy="496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321" tIns="45661" rIns="91321" bIns="45661" numCol="1" anchor="b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0"/>
              </a:spcBef>
              <a:defRPr sz="1200" smtClean="0"/>
            </a:lvl1pPr>
          </a:lstStyle>
          <a:p>
            <a:pPr>
              <a:defRPr/>
            </a:pPr>
            <a:fld id="{81911565-7A5D-4A77-9B6A-989B3AAD93BF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8642963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135" cy="496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321" tIns="45661" rIns="91321" bIns="45661" numCol="1" anchor="t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0"/>
              </a:spcBef>
              <a:defRPr sz="1200"/>
            </a:lvl1pPr>
          </a:lstStyle>
          <a:p>
            <a:pPr>
              <a:defRPr/>
            </a:pPr>
            <a:endParaRPr lang="en-AU" altLang="en-US"/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955" y="0"/>
            <a:ext cx="2946135" cy="496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321" tIns="45661" rIns="91321" bIns="45661" numCol="1" anchor="t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0"/>
              </a:spcBef>
              <a:defRPr sz="1200"/>
            </a:lvl1pPr>
          </a:lstStyle>
          <a:p>
            <a:pPr>
              <a:defRPr/>
            </a:pPr>
            <a:endParaRPr lang="en-AU" altLang="en-US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9163" y="744538"/>
            <a:ext cx="4962525" cy="37211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19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0244" y="4715192"/>
            <a:ext cx="5437188" cy="44662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321" tIns="45661" rIns="91321" bIns="4566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 altLang="en-US" noProof="0"/>
              <a:t>Click to edit Master text styles</a:t>
            </a:r>
          </a:p>
          <a:p>
            <a:pPr lvl="1"/>
            <a:r>
              <a:rPr lang="en-AU" altLang="en-US" noProof="0"/>
              <a:t>Second level</a:t>
            </a:r>
          </a:p>
          <a:p>
            <a:pPr lvl="2"/>
            <a:r>
              <a:rPr lang="en-AU" altLang="en-US" noProof="0"/>
              <a:t>Third level</a:t>
            </a:r>
          </a:p>
          <a:p>
            <a:pPr lvl="3"/>
            <a:r>
              <a:rPr lang="en-AU" altLang="en-US" noProof="0"/>
              <a:t>Fourth level</a:t>
            </a:r>
          </a:p>
          <a:p>
            <a:pPr lvl="4"/>
            <a:r>
              <a:rPr lang="en-AU" altLang="en-US" noProof="0"/>
              <a:t>Fifth level</a:t>
            </a:r>
          </a:p>
        </p:txBody>
      </p:sp>
      <p:sp>
        <p:nvSpPr>
          <p:cNvPr id="419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800"/>
            <a:ext cx="2946135" cy="496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321" tIns="45661" rIns="91321" bIns="45661" numCol="1" anchor="b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0"/>
              </a:spcBef>
              <a:defRPr sz="1200"/>
            </a:lvl1pPr>
          </a:lstStyle>
          <a:p>
            <a:pPr>
              <a:defRPr/>
            </a:pPr>
            <a:r>
              <a:rPr lang="en-AU" altLang="en-US"/>
              <a:t>Independent Pricing and Regulatory Tribunal</a:t>
            </a:r>
          </a:p>
        </p:txBody>
      </p:sp>
      <p:sp>
        <p:nvSpPr>
          <p:cNvPr id="419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955" y="9428800"/>
            <a:ext cx="2946135" cy="496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321" tIns="45661" rIns="91321" bIns="45661" numCol="1" anchor="b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0"/>
              </a:spcBef>
              <a:defRPr sz="1200" smtClean="0"/>
            </a:lvl1pPr>
          </a:lstStyle>
          <a:p>
            <a:pPr>
              <a:defRPr/>
            </a:pPr>
            <a:fld id="{A4A89E95-B477-42B2-A0D3-430F70DE7351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51306905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 algn="ctr">
              <a:spcBef>
                <a:spcPct val="5000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984" indent="-285379" algn="ctr">
              <a:spcBef>
                <a:spcPct val="5000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1514" indent="-228303" algn="ctr">
              <a:spcBef>
                <a:spcPct val="5000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8120" indent="-228303" algn="ctr">
              <a:spcBef>
                <a:spcPct val="5000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4725" indent="-228303" algn="ctr">
              <a:spcBef>
                <a:spcPct val="5000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1331" indent="-228303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7937" indent="-228303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4542" indent="-228303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1148" indent="-228303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>
              <a:spcBef>
                <a:spcPct val="0"/>
              </a:spcBef>
            </a:pPr>
            <a:r>
              <a:rPr lang="en-AU" altLang="en-US"/>
              <a:t>Independent Pricing and Regulatory Tribunal</a:t>
            </a:r>
          </a:p>
        </p:txBody>
      </p:sp>
      <p:sp>
        <p:nvSpPr>
          <p:cNvPr id="1638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ctr">
              <a:spcBef>
                <a:spcPct val="5000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984" indent="-285379" algn="ctr">
              <a:spcBef>
                <a:spcPct val="5000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1514" indent="-228303" algn="ctr">
              <a:spcBef>
                <a:spcPct val="5000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8120" indent="-228303" algn="ctr">
              <a:spcBef>
                <a:spcPct val="5000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4725" indent="-228303" algn="ctr">
              <a:spcBef>
                <a:spcPct val="5000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1331" indent="-228303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7937" indent="-228303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4542" indent="-228303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1148" indent="-228303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</a:pPr>
            <a:fld id="{93E872DC-6845-4F45-86FF-99D60B46B65E}" type="slidenum">
              <a:rPr lang="en-AU" altLang="en-US"/>
              <a:pPr algn="r">
                <a:spcBef>
                  <a:spcPct val="0"/>
                </a:spcBef>
              </a:pPr>
              <a:t>1</a:t>
            </a:fld>
            <a:endParaRPr lang="en-AU" altLang="en-US"/>
          </a:p>
        </p:txBody>
      </p:sp>
      <p:sp>
        <p:nvSpPr>
          <p:cNvPr id="1638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879871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333375"/>
            <a:ext cx="2657475" cy="1125538"/>
          </a:xfrm>
          <a:prstGeom prst="rect">
            <a:avLst/>
          </a:prstGeom>
          <a:solidFill>
            <a:srgbClr val="DDDD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64" b="-4349"/>
          <a:stretch>
            <a:fillRect/>
          </a:stretch>
        </p:blipFill>
        <p:spPr bwMode="auto">
          <a:xfrm>
            <a:off x="0" y="1935163"/>
            <a:ext cx="9144000" cy="9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64" b="-4349"/>
          <a:stretch>
            <a:fillRect/>
          </a:stretch>
        </p:blipFill>
        <p:spPr bwMode="auto">
          <a:xfrm>
            <a:off x="0" y="5646738"/>
            <a:ext cx="9144000" cy="9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98513" y="2130425"/>
            <a:ext cx="7840662" cy="1470025"/>
          </a:xfrm>
        </p:spPr>
        <p:txBody>
          <a:bodyPr/>
          <a:lstStyle>
            <a:lvl1pPr>
              <a:defRPr sz="4000">
                <a:solidFill>
                  <a:srgbClr val="007BC4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title style</a:t>
            </a:r>
            <a:endParaRPr lang="en-AU" altLang="en-US" noProof="0" dirty="0"/>
          </a:p>
        </p:txBody>
      </p:sp>
      <p:sp>
        <p:nvSpPr>
          <p:cNvPr id="6553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800100" y="4076700"/>
            <a:ext cx="7847013" cy="1152525"/>
          </a:xfrm>
        </p:spPr>
        <p:txBody>
          <a:bodyPr/>
          <a:lstStyle>
            <a:lvl1pPr marL="0" indent="0">
              <a:buFont typeface="Wingdings 3" panose="05040102010807070707" pitchFamily="18" charset="2"/>
              <a:buNone/>
              <a:defRPr sz="2800">
                <a:solidFill>
                  <a:srgbClr val="212122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  <a:endParaRPr lang="en-AU" altLang="en-US" noProof="0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798513" y="5949950"/>
            <a:ext cx="6221412" cy="719138"/>
          </a:xfrm>
        </p:spPr>
        <p:txBody>
          <a:bodyPr/>
          <a:lstStyle>
            <a:lvl1pPr marL="0" marR="0" indent="0" algn="l" defTabSz="914400" rtl="0" eaLnBrk="0" fontAlgn="base" latinLnBrk="0" hangingPunct="0">
              <a:lnSpc>
                <a:spcPts val="2600"/>
              </a:lnSpc>
              <a:spcBef>
                <a:spcPts val="1800"/>
              </a:spcBef>
              <a:spcAft>
                <a:spcPct val="0"/>
              </a:spcAft>
              <a:buClr>
                <a:srgbClr val="007BC4"/>
              </a:buClr>
              <a:buSzPct val="60000"/>
              <a:buFontTx/>
              <a:buNone/>
              <a:tabLst/>
              <a:defRPr sz="1100" b="1"/>
            </a:lvl1pPr>
          </a:lstStyle>
          <a:p>
            <a:pPr marL="0" marR="0" lvl="0" indent="0" algn="l" defTabSz="914400" rtl="0" eaLnBrk="0" fontAlgn="base" latinLnBrk="0" hangingPunct="0">
              <a:lnSpc>
                <a:spcPts val="2600"/>
              </a:lnSpc>
              <a:spcBef>
                <a:spcPts val="1800"/>
              </a:spcBef>
              <a:spcAft>
                <a:spcPct val="0"/>
              </a:spcAft>
              <a:buClr>
                <a:srgbClr val="007BC4"/>
              </a:buClr>
              <a:buSzPct val="60000"/>
              <a:buFontTx/>
              <a:buNone/>
              <a:tabLst/>
              <a:defRPr/>
            </a:pPr>
            <a:r>
              <a:rPr lang="en-US" sz="2400" kern="1200" dirty="0">
                <a:solidFill>
                  <a:srgbClr val="007BC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Enter Name, </a:t>
            </a:r>
            <a:r>
              <a:rPr lang="en-US" sz="2400" b="1" kern="1200" dirty="0">
                <a:solidFill>
                  <a:srgbClr val="007BC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Title</a:t>
            </a:r>
          </a:p>
        </p:txBody>
      </p:sp>
      <p:sp>
        <p:nvSpPr>
          <p:cNvPr id="9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7164288" y="5949950"/>
            <a:ext cx="1808237" cy="719138"/>
          </a:xfrm>
        </p:spPr>
        <p:txBody>
          <a:bodyPr/>
          <a:lstStyle>
            <a:lvl1pPr marL="0" marR="0" indent="0" algn="l" defTabSz="914400" rtl="0" eaLnBrk="0" fontAlgn="base" latinLnBrk="0" hangingPunct="0">
              <a:lnSpc>
                <a:spcPts val="2600"/>
              </a:lnSpc>
              <a:spcBef>
                <a:spcPts val="1800"/>
              </a:spcBef>
              <a:spcAft>
                <a:spcPct val="0"/>
              </a:spcAft>
              <a:buClr>
                <a:srgbClr val="007BC4"/>
              </a:buClr>
              <a:buSzPct val="60000"/>
              <a:buFontTx/>
              <a:buNone/>
              <a:tabLst/>
              <a:defRPr sz="1100" b="1" baseline="0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ts val="2600"/>
              </a:lnSpc>
              <a:spcBef>
                <a:spcPts val="1800"/>
              </a:spcBef>
              <a:spcAft>
                <a:spcPct val="0"/>
              </a:spcAft>
              <a:buClr>
                <a:srgbClr val="007BC4"/>
              </a:buClr>
              <a:buSzPct val="60000"/>
              <a:buFontTx/>
              <a:buNone/>
              <a:tabLst/>
              <a:defRPr/>
            </a:pPr>
            <a:r>
              <a:rPr lang="en-US" sz="2400" kern="1200" dirty="0">
                <a:solidFill>
                  <a:srgbClr val="007BC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Date</a:t>
            </a:r>
            <a:endParaRPr lang="en-US" sz="2400" b="1" kern="1200" dirty="0">
              <a:solidFill>
                <a:srgbClr val="007BC4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83860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BFAE07C-B2A6-43F4-87F6-7C591812A5DD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970742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70675" y="107950"/>
            <a:ext cx="1958975" cy="6273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90575" y="107950"/>
            <a:ext cx="5727700" cy="6273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A38F493-F5F7-46FA-A739-AC188A8B4FA9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160637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3pPr marL="1074738" indent="-320675">
              <a:buClr>
                <a:srgbClr val="007BC4"/>
              </a:buClr>
              <a:buFont typeface="Arial" panose="020B0604020202020204" pitchFamily="34" charset="0"/>
              <a:buChar char="▼"/>
              <a:defRPr/>
            </a:lvl3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49CC4EC-B906-4B55-BF54-6705A7637C3F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785955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561EEDE-27C4-4658-B8C0-751C9118AAD6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116078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1688" y="1673225"/>
            <a:ext cx="3836987" cy="4708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91075" y="1673225"/>
            <a:ext cx="3838575" cy="4708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7E63637-10C0-4659-9C59-F141482EA728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244468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D6656BD-03F0-4980-BFD3-266B9D2B07E3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315814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BB97309-D5E2-45C6-9CE5-F90F0D879506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207817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9123A27-F8A6-49CD-9520-510116A8B1A5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974659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79C3D51-98AF-4C17-952E-FB9DB59C26B0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032682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AU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0A12B7B-5B5D-47AA-8C14-F7A6AB7A61A9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844405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6"/>
          <p:cNvSpPr>
            <a:spLocks noChangeArrowheads="1"/>
          </p:cNvSpPr>
          <p:nvPr/>
        </p:nvSpPr>
        <p:spPr bwMode="auto">
          <a:xfrm>
            <a:off x="0" y="1562100"/>
            <a:ext cx="9144000" cy="52959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 anchor="ctr"/>
          <a:lstStyle>
            <a:lvl1pPr algn="ctr">
              <a:spcBef>
                <a:spcPct val="5000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spcBef>
                <a:spcPct val="5000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spcBef>
                <a:spcPct val="5000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spcBef>
                <a:spcPct val="5000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spcBef>
                <a:spcPct val="5000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90575" y="107950"/>
            <a:ext cx="782955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AU" altLang="en-US" dirty="0"/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01688" y="1673225"/>
            <a:ext cx="7827962" cy="4708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047" name="Rectangle 2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532813" y="6453188"/>
            <a:ext cx="590550" cy="223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lnSpc>
                <a:spcPct val="135000"/>
              </a:lnSpc>
              <a:spcBef>
                <a:spcPct val="0"/>
              </a:spcBef>
              <a:defRPr sz="1000" smtClean="0"/>
            </a:lvl1pPr>
          </a:lstStyle>
          <a:p>
            <a:pPr>
              <a:defRPr/>
            </a:pPr>
            <a:fld id="{EAE71A5E-5252-4294-BA18-5C452169494E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  <p:sp>
        <p:nvSpPr>
          <p:cNvPr id="1049" name="Rectangle 2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882650" y="6453188"/>
            <a:ext cx="5029200" cy="223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0"/>
              </a:spcBef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64" b="-4349"/>
          <a:stretch>
            <a:fillRect/>
          </a:stretch>
        </p:blipFill>
        <p:spPr bwMode="auto">
          <a:xfrm>
            <a:off x="0" y="1461542"/>
            <a:ext cx="9144000" cy="9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kern="1200">
          <a:solidFill>
            <a:srgbClr val="007BC4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FFFFFF"/>
          </a:solidFill>
          <a:latin typeface="Arial" panose="020B0604020202020204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FFFFFF"/>
          </a:solidFill>
          <a:latin typeface="Arial" panose="020B0604020202020204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FFFFFF"/>
          </a:solidFill>
          <a:latin typeface="Arial" panose="020B0604020202020204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FFFFFF"/>
          </a:solidFill>
          <a:latin typeface="Arial" panose="020B0604020202020204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FFFFFF"/>
          </a:solidFill>
          <a:latin typeface="Arial" panose="020B0604020202020204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FFFFFF"/>
          </a:solidFill>
          <a:latin typeface="Arial" panose="020B0604020202020204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FFFFFF"/>
          </a:solidFill>
          <a:latin typeface="Arial" panose="020B0604020202020204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FFFFFF"/>
          </a:solidFill>
          <a:latin typeface="Arial" panose="020B0604020202020204" pitchFamily="34" charset="0"/>
        </a:defRPr>
      </a:lvl9pPr>
    </p:titleStyle>
    <p:bodyStyle>
      <a:lvl1pPr marL="457200" indent="-457200" algn="l" rtl="0" eaLnBrk="1" fontAlgn="base" hangingPunct="1">
        <a:lnSpc>
          <a:spcPts val="2600"/>
        </a:lnSpc>
        <a:spcBef>
          <a:spcPts val="1800"/>
        </a:spcBef>
        <a:spcAft>
          <a:spcPct val="0"/>
        </a:spcAft>
        <a:buClr>
          <a:srgbClr val="007BC4"/>
        </a:buClr>
        <a:buSzPct val="70000"/>
        <a:buFont typeface="+mj-lt"/>
        <a:buAutoNum type="arabicPeriod"/>
        <a:defRPr sz="2400" kern="1200">
          <a:solidFill>
            <a:srgbClr val="212122"/>
          </a:solidFill>
          <a:latin typeface="+mn-lt"/>
          <a:ea typeface="+mn-ea"/>
          <a:cs typeface="+mn-cs"/>
        </a:defRPr>
      </a:lvl1pPr>
      <a:lvl2pPr marL="744538" marR="0" indent="-366713" algn="l" defTabSz="914400" rtl="0" eaLnBrk="1" fontAlgn="base" latinLnBrk="0" hangingPunct="1">
        <a:lnSpc>
          <a:spcPts val="2400"/>
        </a:lnSpc>
        <a:spcBef>
          <a:spcPts val="800"/>
        </a:spcBef>
        <a:spcAft>
          <a:spcPct val="0"/>
        </a:spcAft>
        <a:buClr>
          <a:schemeClr val="tx1"/>
        </a:buClr>
        <a:buSzPct val="70000"/>
        <a:buFont typeface="+mj-lt"/>
        <a:buAutoNum type="alphaLcParenR"/>
        <a:tabLst/>
        <a:defRPr sz="2200" kern="1200">
          <a:solidFill>
            <a:srgbClr val="212122"/>
          </a:solidFill>
          <a:latin typeface="+mn-lt"/>
          <a:ea typeface="+mn-ea"/>
          <a:cs typeface="+mn-cs"/>
        </a:defRPr>
      </a:lvl2pPr>
      <a:lvl3pPr marL="1074738" marR="0" indent="-320675" algn="l" defTabSz="914400" rtl="0" eaLnBrk="1" fontAlgn="base" latinLnBrk="0" hangingPunct="1">
        <a:lnSpc>
          <a:spcPts val="2200"/>
        </a:lnSpc>
        <a:spcBef>
          <a:spcPts val="700"/>
        </a:spcBef>
        <a:spcAft>
          <a:spcPct val="0"/>
        </a:spcAft>
        <a:buClr>
          <a:srgbClr val="007BC4"/>
        </a:buClr>
        <a:buSzPct val="70000"/>
        <a:buFont typeface="Arial" panose="020B0604020202020204" pitchFamily="34" charset="0"/>
        <a:buChar char="▼"/>
        <a:tabLst/>
        <a:defRPr sz="2000" kern="1200">
          <a:solidFill>
            <a:srgbClr val="212122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lnSpc>
          <a:spcPct val="90000"/>
        </a:lnSpc>
        <a:spcBef>
          <a:spcPct val="30000"/>
        </a:spcBef>
        <a:spcAft>
          <a:spcPct val="0"/>
        </a:spcAft>
        <a:buSzPct val="40000"/>
        <a:buFont typeface="Wingdings 3" panose="05040102010807070707" pitchFamily="18" charset="2"/>
        <a:buChar char="q"/>
        <a:defRPr sz="1600" kern="1200">
          <a:solidFill>
            <a:srgbClr val="212122"/>
          </a:solidFill>
          <a:latin typeface="Myriad Pro" pitchFamily="34" charset="0"/>
          <a:ea typeface="+mn-ea"/>
          <a:cs typeface="+mn-cs"/>
        </a:defRPr>
      </a:lvl4pPr>
      <a:lvl5pPr marL="2057400" indent="-228600" algn="l" rtl="0" eaLnBrk="1" fontAlgn="base" hangingPunct="1">
        <a:lnSpc>
          <a:spcPct val="90000"/>
        </a:lnSpc>
        <a:spcBef>
          <a:spcPct val="30000"/>
        </a:spcBef>
        <a:spcAft>
          <a:spcPct val="0"/>
        </a:spcAft>
        <a:buSzPct val="40000"/>
        <a:buFont typeface="Wingdings 3" panose="05040102010807070707" pitchFamily="18" charset="2"/>
        <a:buChar char="q"/>
        <a:defRPr sz="1200" kern="1200">
          <a:solidFill>
            <a:srgbClr val="212122"/>
          </a:solidFill>
          <a:latin typeface="Myriad Pro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/>
              <a:t>Optimising</a:t>
            </a:r>
            <a:r>
              <a:rPr lang="en-US" dirty="0" smtClean="0"/>
              <a:t> transport to </a:t>
            </a:r>
            <a:r>
              <a:rPr lang="en-US" dirty="0" err="1" smtClean="0"/>
              <a:t>recognise</a:t>
            </a:r>
            <a:r>
              <a:rPr lang="en-US" dirty="0" smtClean="0"/>
              <a:t> external benefits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Discussant comments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798513" y="5949950"/>
            <a:ext cx="5573687" cy="719138"/>
          </a:xfrm>
        </p:spPr>
        <p:txBody>
          <a:bodyPr/>
          <a:lstStyle/>
          <a:p>
            <a:r>
              <a:rPr lang="en-US" sz="1800" dirty="0" smtClean="0"/>
              <a:t>Mike Smart, Chief Economist</a:t>
            </a:r>
            <a:endParaRPr lang="en-US" sz="1800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6444208" y="5949950"/>
            <a:ext cx="2528317" cy="719138"/>
          </a:xfrm>
        </p:spPr>
        <p:txBody>
          <a:bodyPr/>
          <a:lstStyle/>
          <a:p>
            <a:r>
              <a:rPr lang="en-US" sz="1800" dirty="0" smtClean="0"/>
              <a:t>27 October 2017</a:t>
            </a:r>
            <a:endParaRPr 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Modal choice by income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9CC4EC-B906-4B55-BF54-6705A7637C3F}" type="slidenum">
              <a:rPr lang="en-AU" altLang="en-US" smtClean="0"/>
              <a:pPr>
                <a:defRPr/>
              </a:pPr>
              <a:t>10</a:t>
            </a:fld>
            <a:endParaRPr lang="en-AU" altLang="en-US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09284333"/>
              </p:ext>
            </p:extLst>
          </p:nvPr>
        </p:nvGraphicFramePr>
        <p:xfrm>
          <a:off x="801688" y="1673225"/>
          <a:ext cx="7827962" cy="47085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408608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Modal choice by income </a:t>
            </a:r>
            <a:br>
              <a:rPr lang="en-US" dirty="0" smtClean="0"/>
            </a:br>
            <a:r>
              <a:rPr lang="en-US" dirty="0" smtClean="0"/>
              <a:t>(including non-travelers)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9CC4EC-B906-4B55-BF54-6705A7637C3F}" type="slidenum">
              <a:rPr lang="en-AU" altLang="en-US" smtClean="0"/>
              <a:pPr>
                <a:defRPr/>
              </a:pPr>
              <a:t>11</a:t>
            </a:fld>
            <a:endParaRPr lang="en-AU" altLang="en-US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92974035"/>
              </p:ext>
            </p:extLst>
          </p:nvPr>
        </p:nvGraphicFramePr>
        <p:xfrm>
          <a:off x="801688" y="1673225"/>
          <a:ext cx="7827962" cy="47085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136523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Mode shares compared: Sydney v USA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9CC4EC-B906-4B55-BF54-6705A7637C3F}" type="slidenum">
              <a:rPr lang="en-AU" altLang="en-US" smtClean="0"/>
              <a:pPr>
                <a:defRPr/>
              </a:pPr>
              <a:t>2</a:t>
            </a:fld>
            <a:endParaRPr lang="en-AU" altLang="en-US"/>
          </a:p>
        </p:txBody>
      </p:sp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18936532"/>
              </p:ext>
            </p:extLst>
          </p:nvPr>
        </p:nvGraphicFramePr>
        <p:xfrm>
          <a:off x="0" y="2514600"/>
          <a:ext cx="4817053" cy="31384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Box 1"/>
          <p:cNvSpPr txBox="1"/>
          <p:nvPr/>
        </p:nvSpPr>
        <p:spPr>
          <a:xfrm>
            <a:off x="609600" y="6324600"/>
            <a:ext cx="4114800" cy="272452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AU" sz="900" b="1" dirty="0">
                <a:latin typeface="Calibri" panose="020F0502020204030204" pitchFamily="34" charset="0"/>
              </a:rPr>
              <a:t>Source: </a:t>
            </a:r>
            <a:r>
              <a:rPr lang="en-AU" sz="900" dirty="0">
                <a:latin typeface="Calibri" panose="020F0502020204030204" pitchFamily="34" charset="0"/>
              </a:rPr>
              <a:t>NSW Bureau of Transport Statistics and the Brookings Institution</a:t>
            </a:r>
          </a:p>
        </p:txBody>
      </p:sp>
      <p:graphicFrame>
        <p:nvGraphicFramePr>
          <p:cNvPr id="11" name="Chart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77251511"/>
              </p:ext>
            </p:extLst>
          </p:nvPr>
        </p:nvGraphicFramePr>
        <p:xfrm>
          <a:off x="4267200" y="2514600"/>
          <a:ext cx="4795404" cy="31012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073218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Where available, trains substitute for cars</a:t>
            </a:r>
            <a:endParaRPr lang="en-US" altLang="en-US" dirty="0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682" y="1673225"/>
            <a:ext cx="6413974" cy="4708525"/>
          </a:xfrm>
        </p:spPr>
      </p:pic>
      <p:sp>
        <p:nvSpPr>
          <p:cNvPr id="17412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 algn="ctr">
              <a:spcBef>
                <a:spcPct val="5000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spcBef>
                <a:spcPct val="5000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spcBef>
                <a:spcPct val="5000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spcBef>
                <a:spcPct val="5000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spcBef>
                <a:spcPct val="5000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75C6F6A-B658-484D-A7CF-FA1734F030C6}" type="slidenum">
              <a:rPr lang="en-AU" altLang="en-US"/>
              <a:pPr>
                <a:spcBef>
                  <a:spcPct val="0"/>
                </a:spcBef>
              </a:pPr>
              <a:t>3</a:t>
            </a:fld>
            <a:endParaRPr lang="en-AU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But trains also have a capacity problem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9CC4EC-B906-4B55-BF54-6705A7637C3F}" type="slidenum">
              <a:rPr lang="en-AU" altLang="en-US" smtClean="0"/>
              <a:pPr>
                <a:defRPr/>
              </a:pPr>
              <a:t>4</a:t>
            </a:fld>
            <a:endParaRPr lang="en-AU" alt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163" y="1773496"/>
            <a:ext cx="7827962" cy="1385715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60443"/>
            <a:ext cx="9144000" cy="3292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117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 bwMode="auto">
          <a:xfrm>
            <a:off x="1341165" y="2398972"/>
            <a:ext cx="364789" cy="3478300"/>
          </a:xfrm>
          <a:prstGeom prst="rect">
            <a:avLst/>
          </a:prstGeom>
          <a:solidFill>
            <a:srgbClr val="BC8FDD"/>
          </a:solidFill>
          <a:ln w="38100" cap="flat" cmpd="sng" algn="ctr">
            <a:solidFill>
              <a:srgbClr val="BC8FDD"/>
            </a:solidFill>
            <a:prstDash val="sysDot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A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6" name="Isosceles Triangle 16"/>
          <p:cNvSpPr/>
          <p:nvPr/>
        </p:nvSpPr>
        <p:spPr bwMode="auto">
          <a:xfrm rot="5400000">
            <a:off x="1441575" y="2624593"/>
            <a:ext cx="3507192" cy="3006948"/>
          </a:xfrm>
          <a:custGeom>
            <a:avLst/>
            <a:gdLst>
              <a:gd name="connsiteX0" fmla="*/ 0 w 2952326"/>
              <a:gd name="connsiteY0" fmla="*/ 1944216 h 1944216"/>
              <a:gd name="connsiteX1" fmla="*/ 2009146 w 2952326"/>
              <a:gd name="connsiteY1" fmla="*/ 0 h 1944216"/>
              <a:gd name="connsiteX2" fmla="*/ 2952326 w 2952326"/>
              <a:gd name="connsiteY2" fmla="*/ 1944216 h 1944216"/>
              <a:gd name="connsiteX3" fmla="*/ 0 w 2952326"/>
              <a:gd name="connsiteY3" fmla="*/ 1944216 h 1944216"/>
              <a:gd name="connsiteX0" fmla="*/ 0 w 2952326"/>
              <a:gd name="connsiteY0" fmla="*/ 1944216 h 1944216"/>
              <a:gd name="connsiteX1" fmla="*/ 1424166 w 2952326"/>
              <a:gd name="connsiteY1" fmla="*/ 965848 h 1944216"/>
              <a:gd name="connsiteX2" fmla="*/ 2009146 w 2952326"/>
              <a:gd name="connsiteY2" fmla="*/ 0 h 1944216"/>
              <a:gd name="connsiteX3" fmla="*/ 2952326 w 2952326"/>
              <a:gd name="connsiteY3" fmla="*/ 1944216 h 1944216"/>
              <a:gd name="connsiteX4" fmla="*/ 0 w 2952326"/>
              <a:gd name="connsiteY4" fmla="*/ 1944216 h 1944216"/>
              <a:gd name="connsiteX0" fmla="*/ 0 w 2979758"/>
              <a:gd name="connsiteY0" fmla="*/ 1944216 h 1944216"/>
              <a:gd name="connsiteX1" fmla="*/ 1451598 w 2979758"/>
              <a:gd name="connsiteY1" fmla="*/ 965848 h 1944216"/>
              <a:gd name="connsiteX2" fmla="*/ 2036578 w 2979758"/>
              <a:gd name="connsiteY2" fmla="*/ 0 h 1944216"/>
              <a:gd name="connsiteX3" fmla="*/ 2979758 w 2979758"/>
              <a:gd name="connsiteY3" fmla="*/ 1944216 h 1944216"/>
              <a:gd name="connsiteX4" fmla="*/ 0 w 2979758"/>
              <a:gd name="connsiteY4" fmla="*/ 1944216 h 1944216"/>
              <a:gd name="connsiteX0" fmla="*/ 0 w 2979758"/>
              <a:gd name="connsiteY0" fmla="*/ 1944216 h 1944216"/>
              <a:gd name="connsiteX1" fmla="*/ 1408736 w 2979758"/>
              <a:gd name="connsiteY1" fmla="*/ 937273 h 1944216"/>
              <a:gd name="connsiteX2" fmla="*/ 2036578 w 2979758"/>
              <a:gd name="connsiteY2" fmla="*/ 0 h 1944216"/>
              <a:gd name="connsiteX3" fmla="*/ 2979758 w 2979758"/>
              <a:gd name="connsiteY3" fmla="*/ 1944216 h 1944216"/>
              <a:gd name="connsiteX4" fmla="*/ 0 w 2979758"/>
              <a:gd name="connsiteY4" fmla="*/ 1944216 h 1944216"/>
              <a:gd name="connsiteX0" fmla="*/ 0 w 2979758"/>
              <a:gd name="connsiteY0" fmla="*/ 1944216 h 1944216"/>
              <a:gd name="connsiteX1" fmla="*/ 1408736 w 2979758"/>
              <a:gd name="connsiteY1" fmla="*/ 937273 h 1944216"/>
              <a:gd name="connsiteX2" fmla="*/ 2036578 w 2979758"/>
              <a:gd name="connsiteY2" fmla="*/ 0 h 1944216"/>
              <a:gd name="connsiteX3" fmla="*/ 2979758 w 2979758"/>
              <a:gd name="connsiteY3" fmla="*/ 1944216 h 1944216"/>
              <a:gd name="connsiteX4" fmla="*/ 0 w 2979758"/>
              <a:gd name="connsiteY4" fmla="*/ 1944216 h 1944216"/>
              <a:gd name="connsiteX0" fmla="*/ 0 w 2979758"/>
              <a:gd name="connsiteY0" fmla="*/ 1944216 h 1944216"/>
              <a:gd name="connsiteX1" fmla="*/ 1408736 w 2979758"/>
              <a:gd name="connsiteY1" fmla="*/ 937273 h 1944216"/>
              <a:gd name="connsiteX2" fmla="*/ 2036578 w 2979758"/>
              <a:gd name="connsiteY2" fmla="*/ 0 h 1944216"/>
              <a:gd name="connsiteX3" fmla="*/ 2979758 w 2979758"/>
              <a:gd name="connsiteY3" fmla="*/ 1944216 h 1944216"/>
              <a:gd name="connsiteX4" fmla="*/ 0 w 2979758"/>
              <a:gd name="connsiteY4" fmla="*/ 1944216 h 1944216"/>
              <a:gd name="connsiteX0" fmla="*/ 0 w 3022620"/>
              <a:gd name="connsiteY0" fmla="*/ 1953741 h 1953741"/>
              <a:gd name="connsiteX1" fmla="*/ 1451598 w 3022620"/>
              <a:gd name="connsiteY1" fmla="*/ 937273 h 1953741"/>
              <a:gd name="connsiteX2" fmla="*/ 2079440 w 3022620"/>
              <a:gd name="connsiteY2" fmla="*/ 0 h 1953741"/>
              <a:gd name="connsiteX3" fmla="*/ 3022620 w 3022620"/>
              <a:gd name="connsiteY3" fmla="*/ 1944216 h 1953741"/>
              <a:gd name="connsiteX4" fmla="*/ 0 w 3022620"/>
              <a:gd name="connsiteY4" fmla="*/ 1953741 h 1953741"/>
              <a:gd name="connsiteX0" fmla="*/ 0 w 3027380"/>
              <a:gd name="connsiteY0" fmla="*/ 1944216 h 1944216"/>
              <a:gd name="connsiteX1" fmla="*/ 1456358 w 3027380"/>
              <a:gd name="connsiteY1" fmla="*/ 937273 h 1944216"/>
              <a:gd name="connsiteX2" fmla="*/ 2084200 w 3027380"/>
              <a:gd name="connsiteY2" fmla="*/ 0 h 1944216"/>
              <a:gd name="connsiteX3" fmla="*/ 3027380 w 3027380"/>
              <a:gd name="connsiteY3" fmla="*/ 1944216 h 1944216"/>
              <a:gd name="connsiteX4" fmla="*/ 0 w 3027380"/>
              <a:gd name="connsiteY4" fmla="*/ 1944216 h 1944216"/>
              <a:gd name="connsiteX0" fmla="*/ 0 w 3027380"/>
              <a:gd name="connsiteY0" fmla="*/ 1944216 h 1944216"/>
              <a:gd name="connsiteX1" fmla="*/ 1456358 w 3027380"/>
              <a:gd name="connsiteY1" fmla="*/ 937273 h 1944216"/>
              <a:gd name="connsiteX2" fmla="*/ 2084200 w 3027380"/>
              <a:gd name="connsiteY2" fmla="*/ 0 h 1944216"/>
              <a:gd name="connsiteX3" fmla="*/ 3027380 w 3027380"/>
              <a:gd name="connsiteY3" fmla="*/ 1944216 h 1944216"/>
              <a:gd name="connsiteX4" fmla="*/ 0 w 3027380"/>
              <a:gd name="connsiteY4" fmla="*/ 1944216 h 1944216"/>
              <a:gd name="connsiteX0" fmla="*/ 0 w 3027380"/>
              <a:gd name="connsiteY0" fmla="*/ 1944216 h 1944216"/>
              <a:gd name="connsiteX1" fmla="*/ 1456358 w 3027380"/>
              <a:gd name="connsiteY1" fmla="*/ 937273 h 1944216"/>
              <a:gd name="connsiteX2" fmla="*/ 2084200 w 3027380"/>
              <a:gd name="connsiteY2" fmla="*/ 0 h 1944216"/>
              <a:gd name="connsiteX3" fmla="*/ 3027380 w 3027380"/>
              <a:gd name="connsiteY3" fmla="*/ 1944216 h 1944216"/>
              <a:gd name="connsiteX4" fmla="*/ 0 w 3027380"/>
              <a:gd name="connsiteY4" fmla="*/ 1944216 h 1944216"/>
              <a:gd name="connsiteX0" fmla="*/ 0 w 3027380"/>
              <a:gd name="connsiteY0" fmla="*/ 1944216 h 1944216"/>
              <a:gd name="connsiteX1" fmla="*/ 1456358 w 3027380"/>
              <a:gd name="connsiteY1" fmla="*/ 937273 h 1944216"/>
              <a:gd name="connsiteX2" fmla="*/ 2084200 w 3027380"/>
              <a:gd name="connsiteY2" fmla="*/ 0 h 1944216"/>
              <a:gd name="connsiteX3" fmla="*/ 3027380 w 3027380"/>
              <a:gd name="connsiteY3" fmla="*/ 1944216 h 1944216"/>
              <a:gd name="connsiteX4" fmla="*/ 0 w 3027380"/>
              <a:gd name="connsiteY4" fmla="*/ 1944216 h 1944216"/>
              <a:gd name="connsiteX0" fmla="*/ 0 w 3027380"/>
              <a:gd name="connsiteY0" fmla="*/ 1944216 h 1944216"/>
              <a:gd name="connsiteX1" fmla="*/ 1456358 w 3027380"/>
              <a:gd name="connsiteY1" fmla="*/ 937273 h 1944216"/>
              <a:gd name="connsiteX2" fmla="*/ 2084200 w 3027380"/>
              <a:gd name="connsiteY2" fmla="*/ 0 h 1944216"/>
              <a:gd name="connsiteX3" fmla="*/ 3027380 w 3027380"/>
              <a:gd name="connsiteY3" fmla="*/ 1944216 h 1944216"/>
              <a:gd name="connsiteX4" fmla="*/ 0 w 3027380"/>
              <a:gd name="connsiteY4" fmla="*/ 1944216 h 1944216"/>
              <a:gd name="connsiteX0" fmla="*/ 0 w 3027380"/>
              <a:gd name="connsiteY0" fmla="*/ 1944216 h 1944216"/>
              <a:gd name="connsiteX1" fmla="*/ 1456358 w 3027380"/>
              <a:gd name="connsiteY1" fmla="*/ 937273 h 1944216"/>
              <a:gd name="connsiteX2" fmla="*/ 2084200 w 3027380"/>
              <a:gd name="connsiteY2" fmla="*/ 0 h 1944216"/>
              <a:gd name="connsiteX3" fmla="*/ 3027380 w 3027380"/>
              <a:gd name="connsiteY3" fmla="*/ 1944216 h 1944216"/>
              <a:gd name="connsiteX4" fmla="*/ 0 w 3027380"/>
              <a:gd name="connsiteY4" fmla="*/ 1944216 h 1944216"/>
              <a:gd name="connsiteX0" fmla="*/ 0 w 3027380"/>
              <a:gd name="connsiteY0" fmla="*/ 1944216 h 1944216"/>
              <a:gd name="connsiteX1" fmla="*/ 1456358 w 3027380"/>
              <a:gd name="connsiteY1" fmla="*/ 937273 h 1944216"/>
              <a:gd name="connsiteX2" fmla="*/ 2084200 w 3027380"/>
              <a:gd name="connsiteY2" fmla="*/ 0 h 1944216"/>
              <a:gd name="connsiteX3" fmla="*/ 3027380 w 3027380"/>
              <a:gd name="connsiteY3" fmla="*/ 1944216 h 1944216"/>
              <a:gd name="connsiteX4" fmla="*/ 0 w 3027380"/>
              <a:gd name="connsiteY4" fmla="*/ 1944216 h 1944216"/>
              <a:gd name="connsiteX0" fmla="*/ 0 w 3027380"/>
              <a:gd name="connsiteY0" fmla="*/ 1944216 h 1944216"/>
              <a:gd name="connsiteX1" fmla="*/ 1456358 w 3027380"/>
              <a:gd name="connsiteY1" fmla="*/ 937273 h 1944216"/>
              <a:gd name="connsiteX2" fmla="*/ 2084200 w 3027380"/>
              <a:gd name="connsiteY2" fmla="*/ 0 h 1944216"/>
              <a:gd name="connsiteX3" fmla="*/ 3027380 w 3027380"/>
              <a:gd name="connsiteY3" fmla="*/ 1944216 h 1944216"/>
              <a:gd name="connsiteX4" fmla="*/ 0 w 3027380"/>
              <a:gd name="connsiteY4" fmla="*/ 1944216 h 1944216"/>
              <a:gd name="connsiteX0" fmla="*/ 0 w 3027380"/>
              <a:gd name="connsiteY0" fmla="*/ 1944216 h 1944216"/>
              <a:gd name="connsiteX1" fmla="*/ 1456358 w 3027380"/>
              <a:gd name="connsiteY1" fmla="*/ 937273 h 1944216"/>
              <a:gd name="connsiteX2" fmla="*/ 2084200 w 3027380"/>
              <a:gd name="connsiteY2" fmla="*/ 0 h 1944216"/>
              <a:gd name="connsiteX3" fmla="*/ 3027380 w 3027380"/>
              <a:gd name="connsiteY3" fmla="*/ 1944216 h 1944216"/>
              <a:gd name="connsiteX4" fmla="*/ 0 w 3027380"/>
              <a:gd name="connsiteY4" fmla="*/ 1944216 h 1944216"/>
              <a:gd name="connsiteX0" fmla="*/ 0 w 3027380"/>
              <a:gd name="connsiteY0" fmla="*/ 1944216 h 1944216"/>
              <a:gd name="connsiteX1" fmla="*/ 1456358 w 3027380"/>
              <a:gd name="connsiteY1" fmla="*/ 937273 h 1944216"/>
              <a:gd name="connsiteX2" fmla="*/ 2084200 w 3027380"/>
              <a:gd name="connsiteY2" fmla="*/ 0 h 1944216"/>
              <a:gd name="connsiteX3" fmla="*/ 3027380 w 3027380"/>
              <a:gd name="connsiteY3" fmla="*/ 1944216 h 1944216"/>
              <a:gd name="connsiteX4" fmla="*/ 0 w 3027380"/>
              <a:gd name="connsiteY4" fmla="*/ 1944216 h 1944216"/>
              <a:gd name="connsiteX0" fmla="*/ 0 w 3027380"/>
              <a:gd name="connsiteY0" fmla="*/ 1944216 h 1944216"/>
              <a:gd name="connsiteX1" fmla="*/ 1456358 w 3027380"/>
              <a:gd name="connsiteY1" fmla="*/ 937273 h 1944216"/>
              <a:gd name="connsiteX2" fmla="*/ 2084200 w 3027380"/>
              <a:gd name="connsiteY2" fmla="*/ 0 h 1944216"/>
              <a:gd name="connsiteX3" fmla="*/ 3027380 w 3027380"/>
              <a:gd name="connsiteY3" fmla="*/ 1944216 h 1944216"/>
              <a:gd name="connsiteX4" fmla="*/ 0 w 3027380"/>
              <a:gd name="connsiteY4" fmla="*/ 1944216 h 1944216"/>
              <a:gd name="connsiteX0" fmla="*/ 0 w 3027380"/>
              <a:gd name="connsiteY0" fmla="*/ 1963266 h 1963266"/>
              <a:gd name="connsiteX1" fmla="*/ 1456358 w 3027380"/>
              <a:gd name="connsiteY1" fmla="*/ 937273 h 1963266"/>
              <a:gd name="connsiteX2" fmla="*/ 2084200 w 3027380"/>
              <a:gd name="connsiteY2" fmla="*/ 0 h 1963266"/>
              <a:gd name="connsiteX3" fmla="*/ 3027380 w 3027380"/>
              <a:gd name="connsiteY3" fmla="*/ 1944216 h 1963266"/>
              <a:gd name="connsiteX4" fmla="*/ 0 w 3027380"/>
              <a:gd name="connsiteY4" fmla="*/ 1963266 h 1963266"/>
              <a:gd name="connsiteX0" fmla="*/ 0 w 3027380"/>
              <a:gd name="connsiteY0" fmla="*/ 1958503 h 1958503"/>
              <a:gd name="connsiteX1" fmla="*/ 1456358 w 3027380"/>
              <a:gd name="connsiteY1" fmla="*/ 937273 h 1958503"/>
              <a:gd name="connsiteX2" fmla="*/ 2084200 w 3027380"/>
              <a:gd name="connsiteY2" fmla="*/ 0 h 1958503"/>
              <a:gd name="connsiteX3" fmla="*/ 3027380 w 3027380"/>
              <a:gd name="connsiteY3" fmla="*/ 1944216 h 1958503"/>
              <a:gd name="connsiteX4" fmla="*/ 0 w 3027380"/>
              <a:gd name="connsiteY4" fmla="*/ 1958503 h 1958503"/>
              <a:gd name="connsiteX0" fmla="*/ 0 w 3027380"/>
              <a:gd name="connsiteY0" fmla="*/ 1958503 h 1958503"/>
              <a:gd name="connsiteX1" fmla="*/ 1456358 w 3027380"/>
              <a:gd name="connsiteY1" fmla="*/ 937273 h 1958503"/>
              <a:gd name="connsiteX2" fmla="*/ 2084200 w 3027380"/>
              <a:gd name="connsiteY2" fmla="*/ 0 h 1958503"/>
              <a:gd name="connsiteX3" fmla="*/ 3027380 w 3027380"/>
              <a:gd name="connsiteY3" fmla="*/ 1944216 h 1958503"/>
              <a:gd name="connsiteX4" fmla="*/ 0 w 3027380"/>
              <a:gd name="connsiteY4" fmla="*/ 1958503 h 1958503"/>
              <a:gd name="connsiteX0" fmla="*/ 0 w 3008327"/>
              <a:gd name="connsiteY0" fmla="*/ 1948978 h 1948978"/>
              <a:gd name="connsiteX1" fmla="*/ 1437305 w 3008327"/>
              <a:gd name="connsiteY1" fmla="*/ 937273 h 1948978"/>
              <a:gd name="connsiteX2" fmla="*/ 2065147 w 3008327"/>
              <a:gd name="connsiteY2" fmla="*/ 0 h 1948978"/>
              <a:gd name="connsiteX3" fmla="*/ 3008327 w 3008327"/>
              <a:gd name="connsiteY3" fmla="*/ 1944216 h 1948978"/>
              <a:gd name="connsiteX4" fmla="*/ 0 w 3008327"/>
              <a:gd name="connsiteY4" fmla="*/ 1948978 h 1948978"/>
              <a:gd name="connsiteX0" fmla="*/ 0 w 3008327"/>
              <a:gd name="connsiteY0" fmla="*/ 1948978 h 1948978"/>
              <a:gd name="connsiteX1" fmla="*/ 1437305 w 3008327"/>
              <a:gd name="connsiteY1" fmla="*/ 937273 h 1948978"/>
              <a:gd name="connsiteX2" fmla="*/ 2065147 w 3008327"/>
              <a:gd name="connsiteY2" fmla="*/ 0 h 1948978"/>
              <a:gd name="connsiteX3" fmla="*/ 3008327 w 3008327"/>
              <a:gd name="connsiteY3" fmla="*/ 1944216 h 1948978"/>
              <a:gd name="connsiteX4" fmla="*/ 0 w 3008327"/>
              <a:gd name="connsiteY4" fmla="*/ 1948978 h 1948978"/>
              <a:gd name="connsiteX0" fmla="*/ 0 w 3008327"/>
              <a:gd name="connsiteY0" fmla="*/ 1948978 h 1948978"/>
              <a:gd name="connsiteX1" fmla="*/ 1437305 w 3008327"/>
              <a:gd name="connsiteY1" fmla="*/ 937273 h 1948978"/>
              <a:gd name="connsiteX2" fmla="*/ 2065147 w 3008327"/>
              <a:gd name="connsiteY2" fmla="*/ 0 h 1948978"/>
              <a:gd name="connsiteX3" fmla="*/ 3008327 w 3008327"/>
              <a:gd name="connsiteY3" fmla="*/ 1944216 h 1948978"/>
              <a:gd name="connsiteX4" fmla="*/ 0 w 3008327"/>
              <a:gd name="connsiteY4" fmla="*/ 1948978 h 1948978"/>
              <a:gd name="connsiteX0" fmla="*/ 0 w 3008327"/>
              <a:gd name="connsiteY0" fmla="*/ 1948978 h 1948978"/>
              <a:gd name="connsiteX1" fmla="*/ 1437305 w 3008327"/>
              <a:gd name="connsiteY1" fmla="*/ 937273 h 1948978"/>
              <a:gd name="connsiteX2" fmla="*/ 2065147 w 3008327"/>
              <a:gd name="connsiteY2" fmla="*/ 0 h 1948978"/>
              <a:gd name="connsiteX3" fmla="*/ 3008327 w 3008327"/>
              <a:gd name="connsiteY3" fmla="*/ 1944216 h 1948978"/>
              <a:gd name="connsiteX4" fmla="*/ 0 w 3008327"/>
              <a:gd name="connsiteY4" fmla="*/ 1948978 h 1948978"/>
              <a:gd name="connsiteX0" fmla="*/ 0 w 3008327"/>
              <a:gd name="connsiteY0" fmla="*/ 1948978 h 1948978"/>
              <a:gd name="connsiteX1" fmla="*/ 1437305 w 3008327"/>
              <a:gd name="connsiteY1" fmla="*/ 937273 h 1948978"/>
              <a:gd name="connsiteX2" fmla="*/ 2065147 w 3008327"/>
              <a:gd name="connsiteY2" fmla="*/ 0 h 1948978"/>
              <a:gd name="connsiteX3" fmla="*/ 3008327 w 3008327"/>
              <a:gd name="connsiteY3" fmla="*/ 1944216 h 1948978"/>
              <a:gd name="connsiteX4" fmla="*/ 0 w 3008327"/>
              <a:gd name="connsiteY4" fmla="*/ 1948978 h 1948978"/>
              <a:gd name="connsiteX0" fmla="*/ 0 w 3008327"/>
              <a:gd name="connsiteY0" fmla="*/ 1948978 h 1948978"/>
              <a:gd name="connsiteX1" fmla="*/ 1437305 w 3008327"/>
              <a:gd name="connsiteY1" fmla="*/ 937273 h 1948978"/>
              <a:gd name="connsiteX2" fmla="*/ 2065147 w 3008327"/>
              <a:gd name="connsiteY2" fmla="*/ 0 h 1948978"/>
              <a:gd name="connsiteX3" fmla="*/ 3008327 w 3008327"/>
              <a:gd name="connsiteY3" fmla="*/ 1944216 h 1948978"/>
              <a:gd name="connsiteX4" fmla="*/ 0 w 3008327"/>
              <a:gd name="connsiteY4" fmla="*/ 1948978 h 1948978"/>
              <a:gd name="connsiteX0" fmla="*/ 0 w 2970227"/>
              <a:gd name="connsiteY0" fmla="*/ 1944204 h 1944216"/>
              <a:gd name="connsiteX1" fmla="*/ 1399205 w 2970227"/>
              <a:gd name="connsiteY1" fmla="*/ 937273 h 1944216"/>
              <a:gd name="connsiteX2" fmla="*/ 2027047 w 2970227"/>
              <a:gd name="connsiteY2" fmla="*/ 0 h 1944216"/>
              <a:gd name="connsiteX3" fmla="*/ 2970227 w 2970227"/>
              <a:gd name="connsiteY3" fmla="*/ 1944216 h 1944216"/>
              <a:gd name="connsiteX4" fmla="*/ 0 w 2970227"/>
              <a:gd name="connsiteY4" fmla="*/ 1944204 h 1944216"/>
              <a:gd name="connsiteX0" fmla="*/ 0 w 2970227"/>
              <a:gd name="connsiteY0" fmla="*/ 1944204 h 1944216"/>
              <a:gd name="connsiteX1" fmla="*/ 1399205 w 2970227"/>
              <a:gd name="connsiteY1" fmla="*/ 937273 h 1944216"/>
              <a:gd name="connsiteX2" fmla="*/ 2027047 w 2970227"/>
              <a:gd name="connsiteY2" fmla="*/ 0 h 1944216"/>
              <a:gd name="connsiteX3" fmla="*/ 2970227 w 2970227"/>
              <a:gd name="connsiteY3" fmla="*/ 1944216 h 1944216"/>
              <a:gd name="connsiteX4" fmla="*/ 0 w 2970227"/>
              <a:gd name="connsiteY4" fmla="*/ 1944204 h 1944216"/>
              <a:gd name="connsiteX0" fmla="*/ 0 w 2970227"/>
              <a:gd name="connsiteY0" fmla="*/ 1944204 h 1944216"/>
              <a:gd name="connsiteX1" fmla="*/ 1399205 w 2970227"/>
              <a:gd name="connsiteY1" fmla="*/ 937273 h 1944216"/>
              <a:gd name="connsiteX2" fmla="*/ 2045759 w 2970227"/>
              <a:gd name="connsiteY2" fmla="*/ 0 h 1944216"/>
              <a:gd name="connsiteX3" fmla="*/ 2970227 w 2970227"/>
              <a:gd name="connsiteY3" fmla="*/ 1944216 h 1944216"/>
              <a:gd name="connsiteX4" fmla="*/ 0 w 2970227"/>
              <a:gd name="connsiteY4" fmla="*/ 1944204 h 1944216"/>
              <a:gd name="connsiteX0" fmla="*/ 0 w 2970227"/>
              <a:gd name="connsiteY0" fmla="*/ 1944204 h 1944216"/>
              <a:gd name="connsiteX1" fmla="*/ 1399205 w 2970227"/>
              <a:gd name="connsiteY1" fmla="*/ 937273 h 1944216"/>
              <a:gd name="connsiteX2" fmla="*/ 2045759 w 2970227"/>
              <a:gd name="connsiteY2" fmla="*/ 0 h 1944216"/>
              <a:gd name="connsiteX3" fmla="*/ 2970227 w 2970227"/>
              <a:gd name="connsiteY3" fmla="*/ 1944216 h 1944216"/>
              <a:gd name="connsiteX4" fmla="*/ 0 w 2970227"/>
              <a:gd name="connsiteY4" fmla="*/ 1944204 h 1944216"/>
              <a:gd name="connsiteX0" fmla="*/ 0 w 2970227"/>
              <a:gd name="connsiteY0" fmla="*/ 1944204 h 1944216"/>
              <a:gd name="connsiteX1" fmla="*/ 1399205 w 2970227"/>
              <a:gd name="connsiteY1" fmla="*/ 937273 h 1944216"/>
              <a:gd name="connsiteX2" fmla="*/ 2045759 w 2970227"/>
              <a:gd name="connsiteY2" fmla="*/ 0 h 1944216"/>
              <a:gd name="connsiteX3" fmla="*/ 2970227 w 2970227"/>
              <a:gd name="connsiteY3" fmla="*/ 1944216 h 1944216"/>
              <a:gd name="connsiteX4" fmla="*/ 0 w 2970227"/>
              <a:gd name="connsiteY4" fmla="*/ 1944204 h 1944216"/>
              <a:gd name="connsiteX0" fmla="*/ 0 w 2970227"/>
              <a:gd name="connsiteY0" fmla="*/ 1944204 h 1944216"/>
              <a:gd name="connsiteX1" fmla="*/ 1302283 w 2970227"/>
              <a:gd name="connsiteY1" fmla="*/ 1120762 h 1944216"/>
              <a:gd name="connsiteX2" fmla="*/ 2045759 w 2970227"/>
              <a:gd name="connsiteY2" fmla="*/ 0 h 1944216"/>
              <a:gd name="connsiteX3" fmla="*/ 2970227 w 2970227"/>
              <a:gd name="connsiteY3" fmla="*/ 1944216 h 1944216"/>
              <a:gd name="connsiteX4" fmla="*/ 0 w 2970227"/>
              <a:gd name="connsiteY4" fmla="*/ 1944204 h 1944216"/>
              <a:gd name="connsiteX0" fmla="*/ 0 w 2970227"/>
              <a:gd name="connsiteY0" fmla="*/ 1944204 h 1944216"/>
              <a:gd name="connsiteX1" fmla="*/ 1302283 w 2970227"/>
              <a:gd name="connsiteY1" fmla="*/ 1120762 h 1944216"/>
              <a:gd name="connsiteX2" fmla="*/ 2045759 w 2970227"/>
              <a:gd name="connsiteY2" fmla="*/ 0 h 1944216"/>
              <a:gd name="connsiteX3" fmla="*/ 2970227 w 2970227"/>
              <a:gd name="connsiteY3" fmla="*/ 1944216 h 1944216"/>
              <a:gd name="connsiteX4" fmla="*/ 0 w 2970227"/>
              <a:gd name="connsiteY4" fmla="*/ 1944204 h 1944216"/>
              <a:gd name="connsiteX0" fmla="*/ 0 w 2970227"/>
              <a:gd name="connsiteY0" fmla="*/ 1944204 h 1944216"/>
              <a:gd name="connsiteX1" fmla="*/ 1302283 w 2970227"/>
              <a:gd name="connsiteY1" fmla="*/ 1120762 h 1944216"/>
              <a:gd name="connsiteX2" fmla="*/ 2045759 w 2970227"/>
              <a:gd name="connsiteY2" fmla="*/ 0 h 1944216"/>
              <a:gd name="connsiteX3" fmla="*/ 2970227 w 2970227"/>
              <a:gd name="connsiteY3" fmla="*/ 1944216 h 1944216"/>
              <a:gd name="connsiteX4" fmla="*/ 0 w 2970227"/>
              <a:gd name="connsiteY4" fmla="*/ 1944204 h 1944216"/>
              <a:gd name="connsiteX0" fmla="*/ 0 w 2970227"/>
              <a:gd name="connsiteY0" fmla="*/ 1944204 h 1944216"/>
              <a:gd name="connsiteX1" fmla="*/ 1302283 w 2970227"/>
              <a:gd name="connsiteY1" fmla="*/ 1120762 h 1944216"/>
              <a:gd name="connsiteX2" fmla="*/ 2045759 w 2970227"/>
              <a:gd name="connsiteY2" fmla="*/ 0 h 1944216"/>
              <a:gd name="connsiteX3" fmla="*/ 2970227 w 2970227"/>
              <a:gd name="connsiteY3" fmla="*/ 1944216 h 1944216"/>
              <a:gd name="connsiteX4" fmla="*/ 0 w 2970227"/>
              <a:gd name="connsiteY4" fmla="*/ 1944204 h 1944216"/>
              <a:gd name="connsiteX0" fmla="*/ 0 w 2970227"/>
              <a:gd name="connsiteY0" fmla="*/ 1947733 h 1947745"/>
              <a:gd name="connsiteX1" fmla="*/ 1302283 w 2970227"/>
              <a:gd name="connsiteY1" fmla="*/ 1124291 h 1947745"/>
              <a:gd name="connsiteX2" fmla="*/ 2025568 w 2970227"/>
              <a:gd name="connsiteY2" fmla="*/ 0 h 1947745"/>
              <a:gd name="connsiteX3" fmla="*/ 2970227 w 2970227"/>
              <a:gd name="connsiteY3" fmla="*/ 1947745 h 1947745"/>
              <a:gd name="connsiteX4" fmla="*/ 0 w 2970227"/>
              <a:gd name="connsiteY4" fmla="*/ 1947733 h 1947745"/>
              <a:gd name="connsiteX0" fmla="*/ 0 w 2970227"/>
              <a:gd name="connsiteY0" fmla="*/ 1947733 h 1947745"/>
              <a:gd name="connsiteX1" fmla="*/ 1302283 w 2970227"/>
              <a:gd name="connsiteY1" fmla="*/ 1124291 h 1947745"/>
              <a:gd name="connsiteX2" fmla="*/ 2025568 w 2970227"/>
              <a:gd name="connsiteY2" fmla="*/ 0 h 1947745"/>
              <a:gd name="connsiteX3" fmla="*/ 2970227 w 2970227"/>
              <a:gd name="connsiteY3" fmla="*/ 1947745 h 1947745"/>
              <a:gd name="connsiteX4" fmla="*/ 0 w 2970227"/>
              <a:gd name="connsiteY4" fmla="*/ 1947733 h 1947745"/>
              <a:gd name="connsiteX0" fmla="*/ 0 w 2885423"/>
              <a:gd name="connsiteY0" fmla="*/ 1947733 h 1947733"/>
              <a:gd name="connsiteX1" fmla="*/ 1302283 w 2885423"/>
              <a:gd name="connsiteY1" fmla="*/ 1124291 h 1947733"/>
              <a:gd name="connsiteX2" fmla="*/ 2025568 w 2885423"/>
              <a:gd name="connsiteY2" fmla="*/ 0 h 1947733"/>
              <a:gd name="connsiteX3" fmla="*/ 2885423 w 2885423"/>
              <a:gd name="connsiteY3" fmla="*/ 1944216 h 1947733"/>
              <a:gd name="connsiteX4" fmla="*/ 0 w 2885423"/>
              <a:gd name="connsiteY4" fmla="*/ 1947733 h 1947733"/>
              <a:gd name="connsiteX0" fmla="*/ 0 w 2885423"/>
              <a:gd name="connsiteY0" fmla="*/ 1947733 h 1947733"/>
              <a:gd name="connsiteX1" fmla="*/ 1302283 w 2885423"/>
              <a:gd name="connsiteY1" fmla="*/ 1124291 h 1947733"/>
              <a:gd name="connsiteX2" fmla="*/ 2025568 w 2885423"/>
              <a:gd name="connsiteY2" fmla="*/ 0 h 1947733"/>
              <a:gd name="connsiteX3" fmla="*/ 2885423 w 2885423"/>
              <a:gd name="connsiteY3" fmla="*/ 1944216 h 1947733"/>
              <a:gd name="connsiteX4" fmla="*/ 0 w 2885423"/>
              <a:gd name="connsiteY4" fmla="*/ 1947733 h 1947733"/>
              <a:gd name="connsiteX0" fmla="*/ 0 w 2885423"/>
              <a:gd name="connsiteY0" fmla="*/ 1947733 h 1947733"/>
              <a:gd name="connsiteX1" fmla="*/ 1302283 w 2885423"/>
              <a:gd name="connsiteY1" fmla="*/ 1124291 h 1947733"/>
              <a:gd name="connsiteX2" fmla="*/ 2025568 w 2885423"/>
              <a:gd name="connsiteY2" fmla="*/ 0 h 1947733"/>
              <a:gd name="connsiteX3" fmla="*/ 2885423 w 2885423"/>
              <a:gd name="connsiteY3" fmla="*/ 1944216 h 1947733"/>
              <a:gd name="connsiteX4" fmla="*/ 0 w 2885423"/>
              <a:gd name="connsiteY4" fmla="*/ 1947733 h 1947733"/>
              <a:gd name="connsiteX0" fmla="*/ 0 w 2885423"/>
              <a:gd name="connsiteY0" fmla="*/ 1947733 h 1947733"/>
              <a:gd name="connsiteX1" fmla="*/ 1302283 w 2885423"/>
              <a:gd name="connsiteY1" fmla="*/ 1124291 h 1947733"/>
              <a:gd name="connsiteX2" fmla="*/ 2025568 w 2885423"/>
              <a:gd name="connsiteY2" fmla="*/ 0 h 1947733"/>
              <a:gd name="connsiteX3" fmla="*/ 2885423 w 2885423"/>
              <a:gd name="connsiteY3" fmla="*/ 1944216 h 1947733"/>
              <a:gd name="connsiteX4" fmla="*/ 0 w 2885423"/>
              <a:gd name="connsiteY4" fmla="*/ 1947733 h 1947733"/>
              <a:gd name="connsiteX0" fmla="*/ 0 w 2885423"/>
              <a:gd name="connsiteY0" fmla="*/ 2007720 h 2007720"/>
              <a:gd name="connsiteX1" fmla="*/ 1302283 w 2885423"/>
              <a:gd name="connsiteY1" fmla="*/ 1184278 h 2007720"/>
              <a:gd name="connsiteX2" fmla="*/ 2049799 w 2885423"/>
              <a:gd name="connsiteY2" fmla="*/ 0 h 2007720"/>
              <a:gd name="connsiteX3" fmla="*/ 2885423 w 2885423"/>
              <a:gd name="connsiteY3" fmla="*/ 2004203 h 2007720"/>
              <a:gd name="connsiteX4" fmla="*/ 0 w 2885423"/>
              <a:gd name="connsiteY4" fmla="*/ 2007720 h 2007720"/>
              <a:gd name="connsiteX0" fmla="*/ 0 w 2885423"/>
              <a:gd name="connsiteY0" fmla="*/ 2007720 h 2007720"/>
              <a:gd name="connsiteX1" fmla="*/ 1302283 w 2885423"/>
              <a:gd name="connsiteY1" fmla="*/ 1184278 h 2007720"/>
              <a:gd name="connsiteX2" fmla="*/ 2049799 w 2885423"/>
              <a:gd name="connsiteY2" fmla="*/ 0 h 2007720"/>
              <a:gd name="connsiteX3" fmla="*/ 2885423 w 2885423"/>
              <a:gd name="connsiteY3" fmla="*/ 2004203 h 2007720"/>
              <a:gd name="connsiteX4" fmla="*/ 0 w 2885423"/>
              <a:gd name="connsiteY4" fmla="*/ 2007720 h 2007720"/>
              <a:gd name="connsiteX0" fmla="*/ 0 w 2885423"/>
              <a:gd name="connsiteY0" fmla="*/ 2227907 h 2227907"/>
              <a:gd name="connsiteX1" fmla="*/ 1302283 w 2885423"/>
              <a:gd name="connsiteY1" fmla="*/ 1404465 h 2227907"/>
              <a:gd name="connsiteX2" fmla="*/ 2146721 w 2885423"/>
              <a:gd name="connsiteY2" fmla="*/ 0 h 2227907"/>
              <a:gd name="connsiteX3" fmla="*/ 2885423 w 2885423"/>
              <a:gd name="connsiteY3" fmla="*/ 2224390 h 2227907"/>
              <a:gd name="connsiteX4" fmla="*/ 0 w 2885423"/>
              <a:gd name="connsiteY4" fmla="*/ 2227907 h 2227907"/>
              <a:gd name="connsiteX0" fmla="*/ 0 w 2966193"/>
              <a:gd name="connsiteY0" fmla="*/ 2227907 h 2227907"/>
              <a:gd name="connsiteX1" fmla="*/ 1302283 w 2966193"/>
              <a:gd name="connsiteY1" fmla="*/ 1404465 h 2227907"/>
              <a:gd name="connsiteX2" fmla="*/ 2146721 w 2966193"/>
              <a:gd name="connsiteY2" fmla="*/ 0 h 2227907"/>
              <a:gd name="connsiteX3" fmla="*/ 2966193 w 2966193"/>
              <a:gd name="connsiteY3" fmla="*/ 2224389 h 2227907"/>
              <a:gd name="connsiteX4" fmla="*/ 0 w 2966193"/>
              <a:gd name="connsiteY4" fmla="*/ 2227907 h 2227907"/>
              <a:gd name="connsiteX0" fmla="*/ 0 w 2966193"/>
              <a:gd name="connsiteY0" fmla="*/ 2227907 h 2227907"/>
              <a:gd name="connsiteX1" fmla="*/ 1302283 w 2966193"/>
              <a:gd name="connsiteY1" fmla="*/ 1404465 h 2227907"/>
              <a:gd name="connsiteX2" fmla="*/ 2146721 w 2966193"/>
              <a:gd name="connsiteY2" fmla="*/ 0 h 2227907"/>
              <a:gd name="connsiteX3" fmla="*/ 2966193 w 2966193"/>
              <a:gd name="connsiteY3" fmla="*/ 2224389 h 2227907"/>
              <a:gd name="connsiteX4" fmla="*/ 0 w 2966193"/>
              <a:gd name="connsiteY4" fmla="*/ 2227907 h 2227907"/>
              <a:gd name="connsiteX0" fmla="*/ 0 w 2966193"/>
              <a:gd name="connsiteY0" fmla="*/ 2227907 h 2227907"/>
              <a:gd name="connsiteX1" fmla="*/ 1302283 w 2966193"/>
              <a:gd name="connsiteY1" fmla="*/ 1404465 h 2227907"/>
              <a:gd name="connsiteX2" fmla="*/ 2146721 w 2966193"/>
              <a:gd name="connsiteY2" fmla="*/ 0 h 2227907"/>
              <a:gd name="connsiteX3" fmla="*/ 2966193 w 2966193"/>
              <a:gd name="connsiteY3" fmla="*/ 2224389 h 2227907"/>
              <a:gd name="connsiteX4" fmla="*/ 0 w 2966193"/>
              <a:gd name="connsiteY4" fmla="*/ 2227907 h 2227907"/>
              <a:gd name="connsiteX0" fmla="*/ 0 w 2966193"/>
              <a:gd name="connsiteY0" fmla="*/ 2227907 h 2227907"/>
              <a:gd name="connsiteX1" fmla="*/ 1302283 w 2966193"/>
              <a:gd name="connsiteY1" fmla="*/ 1404465 h 2227907"/>
              <a:gd name="connsiteX2" fmla="*/ 2146721 w 2966193"/>
              <a:gd name="connsiteY2" fmla="*/ 0 h 2227907"/>
              <a:gd name="connsiteX3" fmla="*/ 2966193 w 2966193"/>
              <a:gd name="connsiteY3" fmla="*/ 2224389 h 2227907"/>
              <a:gd name="connsiteX4" fmla="*/ 0 w 2966193"/>
              <a:gd name="connsiteY4" fmla="*/ 2227907 h 2227907"/>
              <a:gd name="connsiteX0" fmla="*/ 0 w 2973949"/>
              <a:gd name="connsiteY0" fmla="*/ 2227907 h 2227907"/>
              <a:gd name="connsiteX1" fmla="*/ 1302283 w 2973949"/>
              <a:gd name="connsiteY1" fmla="*/ 1404465 h 2227907"/>
              <a:gd name="connsiteX2" fmla="*/ 2146721 w 2973949"/>
              <a:gd name="connsiteY2" fmla="*/ 0 h 2227907"/>
              <a:gd name="connsiteX3" fmla="*/ 2973949 w 2973949"/>
              <a:gd name="connsiteY3" fmla="*/ 2217614 h 2227907"/>
              <a:gd name="connsiteX4" fmla="*/ 0 w 2973949"/>
              <a:gd name="connsiteY4" fmla="*/ 2227907 h 22279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3949" h="2227907">
                <a:moveTo>
                  <a:pt x="0" y="2227907"/>
                </a:moveTo>
                <a:cubicBezTo>
                  <a:pt x="411289" y="2082585"/>
                  <a:pt x="606584" y="2075984"/>
                  <a:pt x="1302283" y="1404465"/>
                </a:cubicBezTo>
                <a:cubicBezTo>
                  <a:pt x="1784170" y="783540"/>
                  <a:pt x="1936298" y="438566"/>
                  <a:pt x="2146721" y="0"/>
                </a:cubicBezTo>
                <a:cubicBezTo>
                  <a:pt x="2720354" y="689394"/>
                  <a:pt x="2891086" y="1441284"/>
                  <a:pt x="2973949" y="2217614"/>
                </a:cubicBezTo>
                <a:lnTo>
                  <a:pt x="0" y="2227907"/>
                </a:lnTo>
                <a:close/>
              </a:path>
            </a:pathLst>
          </a:custGeom>
          <a:solidFill>
            <a:srgbClr val="BC8FDD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A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we estimate socially optimal fares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FD8B7D-1EC9-4E5F-9C9B-ECAB97D1897E}" type="slidenum">
              <a:rPr lang="en-AU" altLang="en-US" smtClean="0"/>
              <a:pPr/>
              <a:t>5</a:t>
            </a:fld>
            <a:endParaRPr lang="en-AU" altLang="en-US"/>
          </a:p>
        </p:txBody>
      </p:sp>
      <p:sp>
        <p:nvSpPr>
          <p:cNvPr id="69" name="TextBox 68"/>
          <p:cNvSpPr txBox="1"/>
          <p:nvPr/>
        </p:nvSpPr>
        <p:spPr>
          <a:xfrm>
            <a:off x="7088621" y="5426730"/>
            <a:ext cx="3321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D</a:t>
            </a:r>
            <a:endParaRPr lang="en-AU" sz="1600" baseline="-25000" dirty="0"/>
          </a:p>
        </p:txBody>
      </p:sp>
      <p:sp>
        <p:nvSpPr>
          <p:cNvPr id="71" name="TextBox 70"/>
          <p:cNvSpPr txBox="1"/>
          <p:nvPr/>
        </p:nvSpPr>
        <p:spPr>
          <a:xfrm>
            <a:off x="5394960" y="4000103"/>
            <a:ext cx="639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MSC</a:t>
            </a:r>
            <a:endParaRPr lang="en-AU" sz="1600" baseline="-25000" dirty="0"/>
          </a:p>
        </p:txBody>
      </p:sp>
      <p:sp>
        <p:nvSpPr>
          <p:cNvPr id="72" name="TextBox 71"/>
          <p:cNvSpPr txBox="1"/>
          <p:nvPr/>
        </p:nvSpPr>
        <p:spPr>
          <a:xfrm>
            <a:off x="6689639" y="6209772"/>
            <a:ext cx="9492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Quantity</a:t>
            </a:r>
            <a:endParaRPr lang="en-AU" sz="1600" baseline="-25000" dirty="0"/>
          </a:p>
        </p:txBody>
      </p:sp>
      <p:sp>
        <p:nvSpPr>
          <p:cNvPr id="22" name="TextBox 21"/>
          <p:cNvSpPr txBox="1"/>
          <p:nvPr/>
        </p:nvSpPr>
        <p:spPr>
          <a:xfrm>
            <a:off x="624846" y="1988840"/>
            <a:ext cx="6919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Value</a:t>
            </a:r>
            <a:endParaRPr lang="en-AU" sz="1600" baseline="-25000" dirty="0"/>
          </a:p>
        </p:txBody>
      </p:sp>
      <p:sp>
        <p:nvSpPr>
          <p:cNvPr id="24" name="TextBox 23"/>
          <p:cNvSpPr txBox="1"/>
          <p:nvPr/>
        </p:nvSpPr>
        <p:spPr>
          <a:xfrm>
            <a:off x="892567" y="4750062"/>
            <a:ext cx="4010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B050"/>
                </a:solidFill>
              </a:rPr>
              <a:t>P*</a:t>
            </a:r>
            <a:endParaRPr lang="en-AU" sz="1600" baseline="-25000" dirty="0">
              <a:solidFill>
                <a:srgbClr val="00B05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545140" y="6165304"/>
            <a:ext cx="4251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B050"/>
                </a:solidFill>
              </a:rPr>
              <a:t>Q</a:t>
            </a:r>
            <a:r>
              <a:rPr lang="en-US" sz="1600" dirty="0" smtClean="0">
                <a:solidFill>
                  <a:srgbClr val="00B050"/>
                </a:solidFill>
              </a:rPr>
              <a:t>*</a:t>
            </a:r>
            <a:endParaRPr lang="en-AU" sz="1600" baseline="-25000" dirty="0">
              <a:solidFill>
                <a:srgbClr val="00B05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804248" y="4027957"/>
            <a:ext cx="12330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Social optimum</a:t>
            </a:r>
          </a:p>
          <a:p>
            <a:pPr>
              <a:spcBef>
                <a:spcPts val="0"/>
              </a:spcBef>
            </a:pPr>
            <a:r>
              <a:rPr lang="en-US" sz="1600" dirty="0" smtClean="0"/>
              <a:t>D = MSC</a:t>
            </a:r>
            <a:endParaRPr lang="en-AU" sz="1600" baseline="-25000" dirty="0"/>
          </a:p>
        </p:txBody>
      </p:sp>
      <p:sp>
        <p:nvSpPr>
          <p:cNvPr id="33" name="Arc 32"/>
          <p:cNvSpPr/>
          <p:nvPr/>
        </p:nvSpPr>
        <p:spPr bwMode="auto">
          <a:xfrm rot="20632961" flipV="1">
            <a:off x="4654686" y="4460015"/>
            <a:ext cx="2345554" cy="187008"/>
          </a:xfrm>
          <a:prstGeom prst="arc">
            <a:avLst>
              <a:gd name="adj1" fmla="val 10930628"/>
              <a:gd name="adj2" fmla="val 21461050"/>
            </a:avLst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arrow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A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777363" y="2287905"/>
            <a:ext cx="11384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Social welfare</a:t>
            </a:r>
            <a:endParaRPr lang="en-AU" sz="1200" baseline="-25000" dirty="0"/>
          </a:p>
        </p:txBody>
      </p:sp>
      <p:sp>
        <p:nvSpPr>
          <p:cNvPr id="44" name="TextBox 43"/>
          <p:cNvSpPr txBox="1"/>
          <p:nvPr/>
        </p:nvSpPr>
        <p:spPr>
          <a:xfrm>
            <a:off x="4716016" y="3440137"/>
            <a:ext cx="6286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MFC</a:t>
            </a:r>
            <a:endParaRPr lang="en-AU" sz="1600" baseline="-25000" dirty="0"/>
          </a:p>
        </p:txBody>
      </p:sp>
      <p:sp>
        <p:nvSpPr>
          <p:cNvPr id="46" name="Rectangle 45"/>
          <p:cNvSpPr/>
          <p:nvPr/>
        </p:nvSpPr>
        <p:spPr bwMode="auto">
          <a:xfrm>
            <a:off x="1331640" y="4049304"/>
            <a:ext cx="3376192" cy="864432"/>
          </a:xfrm>
          <a:prstGeom prst="rect">
            <a:avLst/>
          </a:prstGeom>
          <a:solidFill>
            <a:srgbClr val="E4E6C4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A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" name="Arc 2"/>
          <p:cNvSpPr/>
          <p:nvPr/>
        </p:nvSpPr>
        <p:spPr bwMode="auto">
          <a:xfrm>
            <a:off x="1691680" y="2374469"/>
            <a:ext cx="5472608" cy="3024336"/>
          </a:xfrm>
          <a:custGeom>
            <a:avLst/>
            <a:gdLst>
              <a:gd name="connsiteX0" fmla="*/ 1991622 w 4680520"/>
              <a:gd name="connsiteY0" fmla="*/ 4269143 h 4293096"/>
              <a:gd name="connsiteX1" fmla="*/ 32108 w 4680520"/>
              <a:gd name="connsiteY1" fmla="*/ 2500901 h 4293096"/>
              <a:gd name="connsiteX2" fmla="*/ 2340260 w 4680520"/>
              <a:gd name="connsiteY2" fmla="*/ 2146548 h 4293096"/>
              <a:gd name="connsiteX3" fmla="*/ 1991622 w 4680520"/>
              <a:gd name="connsiteY3" fmla="*/ 4269143 h 4293096"/>
              <a:gd name="connsiteX0" fmla="*/ 1991622 w 4680520"/>
              <a:gd name="connsiteY0" fmla="*/ 4269143 h 4293096"/>
              <a:gd name="connsiteX1" fmla="*/ 32108 w 4680520"/>
              <a:gd name="connsiteY1" fmla="*/ 2500901 h 4293096"/>
              <a:gd name="connsiteX0" fmla="*/ 1959514 w 1967903"/>
              <a:gd name="connsiteY0" fmla="*/ 1768242 h 1768242"/>
              <a:gd name="connsiteX1" fmla="*/ 0 w 1967903"/>
              <a:gd name="connsiteY1" fmla="*/ 0 h 1768242"/>
              <a:gd name="connsiteX2" fmla="*/ 1060377 w 1967903"/>
              <a:gd name="connsiteY2" fmla="*/ 598147 h 1768242"/>
              <a:gd name="connsiteX3" fmla="*/ 1959514 w 1967903"/>
              <a:gd name="connsiteY3" fmla="*/ 1768242 h 1768242"/>
              <a:gd name="connsiteX0" fmla="*/ 1959514 w 1967903"/>
              <a:gd name="connsiteY0" fmla="*/ 1768242 h 1768242"/>
              <a:gd name="connsiteX1" fmla="*/ 0 w 1967903"/>
              <a:gd name="connsiteY1" fmla="*/ 0 h 1768242"/>
              <a:gd name="connsiteX0" fmla="*/ 1959514 w 1990033"/>
              <a:gd name="connsiteY0" fmla="*/ 1768242 h 1768242"/>
              <a:gd name="connsiteX1" fmla="*/ 0 w 1990033"/>
              <a:gd name="connsiteY1" fmla="*/ 0 h 1768242"/>
              <a:gd name="connsiteX2" fmla="*/ 1060377 w 1990033"/>
              <a:gd name="connsiteY2" fmla="*/ 598147 h 1768242"/>
              <a:gd name="connsiteX3" fmla="*/ 1959514 w 1990033"/>
              <a:gd name="connsiteY3" fmla="*/ 1768242 h 1768242"/>
              <a:gd name="connsiteX0" fmla="*/ 1959514 w 1990033"/>
              <a:gd name="connsiteY0" fmla="*/ 1768242 h 1768242"/>
              <a:gd name="connsiteX1" fmla="*/ 0 w 1990033"/>
              <a:gd name="connsiteY1" fmla="*/ 0 h 1768242"/>
              <a:gd name="connsiteX0" fmla="*/ 1959514 w 1990033"/>
              <a:gd name="connsiteY0" fmla="*/ 1768242 h 1768242"/>
              <a:gd name="connsiteX1" fmla="*/ 0 w 1990033"/>
              <a:gd name="connsiteY1" fmla="*/ 0 h 1768242"/>
              <a:gd name="connsiteX2" fmla="*/ 1060377 w 1990033"/>
              <a:gd name="connsiteY2" fmla="*/ 598147 h 1768242"/>
              <a:gd name="connsiteX3" fmla="*/ 1959514 w 1990033"/>
              <a:gd name="connsiteY3" fmla="*/ 1768242 h 1768242"/>
              <a:gd name="connsiteX0" fmla="*/ 1959514 w 1990033"/>
              <a:gd name="connsiteY0" fmla="*/ 1768242 h 1768242"/>
              <a:gd name="connsiteX1" fmla="*/ 0 w 1990033"/>
              <a:gd name="connsiteY1" fmla="*/ 0 h 1768242"/>
              <a:gd name="connsiteX0" fmla="*/ 1959514 w 1977754"/>
              <a:gd name="connsiteY0" fmla="*/ 1768242 h 1768242"/>
              <a:gd name="connsiteX1" fmla="*/ 0 w 1977754"/>
              <a:gd name="connsiteY1" fmla="*/ 0 h 1768242"/>
              <a:gd name="connsiteX2" fmla="*/ 812727 w 1977754"/>
              <a:gd name="connsiteY2" fmla="*/ 864847 h 1768242"/>
              <a:gd name="connsiteX3" fmla="*/ 1959514 w 1977754"/>
              <a:gd name="connsiteY3" fmla="*/ 1768242 h 1768242"/>
              <a:gd name="connsiteX0" fmla="*/ 1959514 w 1977754"/>
              <a:gd name="connsiteY0" fmla="*/ 1768242 h 1768242"/>
              <a:gd name="connsiteX1" fmla="*/ 0 w 1977754"/>
              <a:gd name="connsiteY1" fmla="*/ 0 h 1768242"/>
              <a:gd name="connsiteX0" fmla="*/ 1959514 w 1977754"/>
              <a:gd name="connsiteY0" fmla="*/ 1768242 h 1768242"/>
              <a:gd name="connsiteX1" fmla="*/ 0 w 1977754"/>
              <a:gd name="connsiteY1" fmla="*/ 0 h 1768242"/>
              <a:gd name="connsiteX2" fmla="*/ 812727 w 1977754"/>
              <a:gd name="connsiteY2" fmla="*/ 864847 h 1768242"/>
              <a:gd name="connsiteX3" fmla="*/ 1959514 w 1977754"/>
              <a:gd name="connsiteY3" fmla="*/ 1768242 h 1768242"/>
              <a:gd name="connsiteX0" fmla="*/ 1959514 w 1977754"/>
              <a:gd name="connsiteY0" fmla="*/ 1768242 h 1768242"/>
              <a:gd name="connsiteX1" fmla="*/ 0 w 1977754"/>
              <a:gd name="connsiteY1" fmla="*/ 0 h 1768242"/>
              <a:gd name="connsiteX0" fmla="*/ 1959514 w 1977203"/>
              <a:gd name="connsiteY0" fmla="*/ 1768242 h 1768242"/>
              <a:gd name="connsiteX1" fmla="*/ 0 w 1977203"/>
              <a:gd name="connsiteY1" fmla="*/ 0 h 1768242"/>
              <a:gd name="connsiteX2" fmla="*/ 812727 w 1977203"/>
              <a:gd name="connsiteY2" fmla="*/ 864847 h 1768242"/>
              <a:gd name="connsiteX3" fmla="*/ 1959514 w 1977203"/>
              <a:gd name="connsiteY3" fmla="*/ 1768242 h 1768242"/>
              <a:gd name="connsiteX0" fmla="*/ 1959514 w 1977203"/>
              <a:gd name="connsiteY0" fmla="*/ 1768242 h 1768242"/>
              <a:gd name="connsiteX1" fmla="*/ 0 w 1977203"/>
              <a:gd name="connsiteY1" fmla="*/ 0 h 1768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77203" h="1768242" stroke="0" extrusionOk="0">
                <a:moveTo>
                  <a:pt x="1959514" y="1768242"/>
                </a:moveTo>
                <a:cubicBezTo>
                  <a:pt x="957998" y="1629848"/>
                  <a:pt x="167196" y="916238"/>
                  <a:pt x="0" y="0"/>
                </a:cubicBezTo>
                <a:cubicBezTo>
                  <a:pt x="353459" y="199382"/>
                  <a:pt x="154468" y="179690"/>
                  <a:pt x="812727" y="864847"/>
                </a:cubicBezTo>
                <a:cubicBezTo>
                  <a:pt x="1610914" y="1581904"/>
                  <a:pt x="2075727" y="1060710"/>
                  <a:pt x="1959514" y="1768242"/>
                </a:cubicBezTo>
                <a:close/>
              </a:path>
              <a:path w="1977203" h="1768242" fill="none">
                <a:moveTo>
                  <a:pt x="1959514" y="1768242"/>
                </a:moveTo>
                <a:cubicBezTo>
                  <a:pt x="957998" y="1629848"/>
                  <a:pt x="167196" y="916238"/>
                  <a:pt x="0" y="0"/>
                </a:cubicBezTo>
              </a:path>
            </a:pathLst>
          </a:custGeom>
          <a:noFill/>
          <a:ln w="2857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A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6" name="Straight Connector 15"/>
          <p:cNvCxnSpPr/>
          <p:nvPr/>
        </p:nvCxnSpPr>
        <p:spPr bwMode="auto">
          <a:xfrm flipH="1">
            <a:off x="1340785" y="4913736"/>
            <a:ext cx="3375231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B05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8" name="Straight Connector 17"/>
          <p:cNvCxnSpPr/>
          <p:nvPr/>
        </p:nvCxnSpPr>
        <p:spPr bwMode="auto">
          <a:xfrm flipV="1">
            <a:off x="4706872" y="4032496"/>
            <a:ext cx="0" cy="2139616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B05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" name="Straight Connector 5"/>
          <p:cNvCxnSpPr/>
          <p:nvPr/>
        </p:nvCxnSpPr>
        <p:spPr bwMode="auto">
          <a:xfrm>
            <a:off x="1331640" y="1700808"/>
            <a:ext cx="0" cy="4464496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accent4"/>
            </a:solidFill>
            <a:prstDash val="solid"/>
            <a:round/>
            <a:headEnd type="arrow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7" name="TextBox 46"/>
          <p:cNvSpPr txBox="1"/>
          <p:nvPr/>
        </p:nvSpPr>
        <p:spPr>
          <a:xfrm>
            <a:off x="1515654" y="4224761"/>
            <a:ext cx="15921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Government subsidy</a:t>
            </a:r>
            <a:endParaRPr lang="en-AU" sz="1200" dirty="0"/>
          </a:p>
        </p:txBody>
      </p:sp>
      <p:sp>
        <p:nvSpPr>
          <p:cNvPr id="48" name="Arc 2"/>
          <p:cNvSpPr/>
          <p:nvPr/>
        </p:nvSpPr>
        <p:spPr bwMode="auto">
          <a:xfrm flipH="1">
            <a:off x="1536142" y="3580440"/>
            <a:ext cx="4044976" cy="1065549"/>
          </a:xfrm>
          <a:custGeom>
            <a:avLst/>
            <a:gdLst>
              <a:gd name="connsiteX0" fmla="*/ 1991622 w 4680520"/>
              <a:gd name="connsiteY0" fmla="*/ 4269143 h 4293096"/>
              <a:gd name="connsiteX1" fmla="*/ 32108 w 4680520"/>
              <a:gd name="connsiteY1" fmla="*/ 2500901 h 4293096"/>
              <a:gd name="connsiteX2" fmla="*/ 2340260 w 4680520"/>
              <a:gd name="connsiteY2" fmla="*/ 2146548 h 4293096"/>
              <a:gd name="connsiteX3" fmla="*/ 1991622 w 4680520"/>
              <a:gd name="connsiteY3" fmla="*/ 4269143 h 4293096"/>
              <a:gd name="connsiteX0" fmla="*/ 1991622 w 4680520"/>
              <a:gd name="connsiteY0" fmla="*/ 4269143 h 4293096"/>
              <a:gd name="connsiteX1" fmla="*/ 32108 w 4680520"/>
              <a:gd name="connsiteY1" fmla="*/ 2500901 h 4293096"/>
              <a:gd name="connsiteX0" fmla="*/ 1959514 w 1967903"/>
              <a:gd name="connsiteY0" fmla="*/ 1768242 h 1768242"/>
              <a:gd name="connsiteX1" fmla="*/ 0 w 1967903"/>
              <a:gd name="connsiteY1" fmla="*/ 0 h 1768242"/>
              <a:gd name="connsiteX2" fmla="*/ 1060377 w 1967903"/>
              <a:gd name="connsiteY2" fmla="*/ 598147 h 1768242"/>
              <a:gd name="connsiteX3" fmla="*/ 1959514 w 1967903"/>
              <a:gd name="connsiteY3" fmla="*/ 1768242 h 1768242"/>
              <a:gd name="connsiteX0" fmla="*/ 1959514 w 1967903"/>
              <a:gd name="connsiteY0" fmla="*/ 1768242 h 1768242"/>
              <a:gd name="connsiteX1" fmla="*/ 0 w 1967903"/>
              <a:gd name="connsiteY1" fmla="*/ 0 h 1768242"/>
              <a:gd name="connsiteX0" fmla="*/ 1959514 w 1990033"/>
              <a:gd name="connsiteY0" fmla="*/ 1768242 h 1768242"/>
              <a:gd name="connsiteX1" fmla="*/ 0 w 1990033"/>
              <a:gd name="connsiteY1" fmla="*/ 0 h 1768242"/>
              <a:gd name="connsiteX2" fmla="*/ 1060377 w 1990033"/>
              <a:gd name="connsiteY2" fmla="*/ 598147 h 1768242"/>
              <a:gd name="connsiteX3" fmla="*/ 1959514 w 1990033"/>
              <a:gd name="connsiteY3" fmla="*/ 1768242 h 1768242"/>
              <a:gd name="connsiteX0" fmla="*/ 1959514 w 1990033"/>
              <a:gd name="connsiteY0" fmla="*/ 1768242 h 1768242"/>
              <a:gd name="connsiteX1" fmla="*/ 0 w 1990033"/>
              <a:gd name="connsiteY1" fmla="*/ 0 h 1768242"/>
              <a:gd name="connsiteX0" fmla="*/ 1959514 w 1990033"/>
              <a:gd name="connsiteY0" fmla="*/ 1768242 h 1768242"/>
              <a:gd name="connsiteX1" fmla="*/ 0 w 1990033"/>
              <a:gd name="connsiteY1" fmla="*/ 0 h 1768242"/>
              <a:gd name="connsiteX2" fmla="*/ 1060377 w 1990033"/>
              <a:gd name="connsiteY2" fmla="*/ 598147 h 1768242"/>
              <a:gd name="connsiteX3" fmla="*/ 1959514 w 1990033"/>
              <a:gd name="connsiteY3" fmla="*/ 1768242 h 1768242"/>
              <a:gd name="connsiteX0" fmla="*/ 1959514 w 1990033"/>
              <a:gd name="connsiteY0" fmla="*/ 1768242 h 1768242"/>
              <a:gd name="connsiteX1" fmla="*/ 0 w 1990033"/>
              <a:gd name="connsiteY1" fmla="*/ 0 h 1768242"/>
              <a:gd name="connsiteX0" fmla="*/ 1959514 w 1977754"/>
              <a:gd name="connsiteY0" fmla="*/ 1768242 h 1768242"/>
              <a:gd name="connsiteX1" fmla="*/ 0 w 1977754"/>
              <a:gd name="connsiteY1" fmla="*/ 0 h 1768242"/>
              <a:gd name="connsiteX2" fmla="*/ 812727 w 1977754"/>
              <a:gd name="connsiteY2" fmla="*/ 864847 h 1768242"/>
              <a:gd name="connsiteX3" fmla="*/ 1959514 w 1977754"/>
              <a:gd name="connsiteY3" fmla="*/ 1768242 h 1768242"/>
              <a:gd name="connsiteX0" fmla="*/ 1959514 w 1977754"/>
              <a:gd name="connsiteY0" fmla="*/ 1768242 h 1768242"/>
              <a:gd name="connsiteX1" fmla="*/ 0 w 1977754"/>
              <a:gd name="connsiteY1" fmla="*/ 0 h 1768242"/>
              <a:gd name="connsiteX0" fmla="*/ 1959514 w 1977754"/>
              <a:gd name="connsiteY0" fmla="*/ 1768242 h 1768242"/>
              <a:gd name="connsiteX1" fmla="*/ 0 w 1977754"/>
              <a:gd name="connsiteY1" fmla="*/ 0 h 1768242"/>
              <a:gd name="connsiteX2" fmla="*/ 812727 w 1977754"/>
              <a:gd name="connsiteY2" fmla="*/ 864847 h 1768242"/>
              <a:gd name="connsiteX3" fmla="*/ 1959514 w 1977754"/>
              <a:gd name="connsiteY3" fmla="*/ 1768242 h 1768242"/>
              <a:gd name="connsiteX0" fmla="*/ 1959514 w 1977754"/>
              <a:gd name="connsiteY0" fmla="*/ 1768242 h 1768242"/>
              <a:gd name="connsiteX1" fmla="*/ 0 w 1977754"/>
              <a:gd name="connsiteY1" fmla="*/ 0 h 1768242"/>
              <a:gd name="connsiteX0" fmla="*/ 1959514 w 1977203"/>
              <a:gd name="connsiteY0" fmla="*/ 1768242 h 1768242"/>
              <a:gd name="connsiteX1" fmla="*/ 0 w 1977203"/>
              <a:gd name="connsiteY1" fmla="*/ 0 h 1768242"/>
              <a:gd name="connsiteX2" fmla="*/ 812727 w 1977203"/>
              <a:gd name="connsiteY2" fmla="*/ 864847 h 1768242"/>
              <a:gd name="connsiteX3" fmla="*/ 1959514 w 1977203"/>
              <a:gd name="connsiteY3" fmla="*/ 1768242 h 1768242"/>
              <a:gd name="connsiteX0" fmla="*/ 1959514 w 1977203"/>
              <a:gd name="connsiteY0" fmla="*/ 1768242 h 1768242"/>
              <a:gd name="connsiteX1" fmla="*/ 0 w 1977203"/>
              <a:gd name="connsiteY1" fmla="*/ 0 h 1768242"/>
              <a:gd name="connsiteX0" fmla="*/ 1959514 w 1977203"/>
              <a:gd name="connsiteY0" fmla="*/ 1768242 h 1768242"/>
              <a:gd name="connsiteX1" fmla="*/ 0 w 1977203"/>
              <a:gd name="connsiteY1" fmla="*/ 0 h 1768242"/>
              <a:gd name="connsiteX2" fmla="*/ 812727 w 1977203"/>
              <a:gd name="connsiteY2" fmla="*/ 864847 h 1768242"/>
              <a:gd name="connsiteX3" fmla="*/ 1959514 w 1977203"/>
              <a:gd name="connsiteY3" fmla="*/ 1768242 h 1768242"/>
              <a:gd name="connsiteX0" fmla="*/ 1959514 w 1977203"/>
              <a:gd name="connsiteY0" fmla="*/ 1768242 h 1768242"/>
              <a:gd name="connsiteX1" fmla="*/ 57962 w 1977203"/>
              <a:gd name="connsiteY1" fmla="*/ 246272 h 1768242"/>
              <a:gd name="connsiteX0" fmla="*/ 1959514 w 1977203"/>
              <a:gd name="connsiteY0" fmla="*/ 1768242 h 1768242"/>
              <a:gd name="connsiteX1" fmla="*/ 0 w 1977203"/>
              <a:gd name="connsiteY1" fmla="*/ 0 h 1768242"/>
              <a:gd name="connsiteX2" fmla="*/ 812727 w 1977203"/>
              <a:gd name="connsiteY2" fmla="*/ 864847 h 1768242"/>
              <a:gd name="connsiteX3" fmla="*/ 1959514 w 1977203"/>
              <a:gd name="connsiteY3" fmla="*/ 1768242 h 1768242"/>
              <a:gd name="connsiteX0" fmla="*/ 1959514 w 1977203"/>
              <a:gd name="connsiteY0" fmla="*/ 1768242 h 1768242"/>
              <a:gd name="connsiteX1" fmla="*/ 57962 w 1977203"/>
              <a:gd name="connsiteY1" fmla="*/ 246272 h 1768242"/>
              <a:gd name="connsiteX0" fmla="*/ 1959514 w 1977203"/>
              <a:gd name="connsiteY0" fmla="*/ 1768242 h 1768242"/>
              <a:gd name="connsiteX1" fmla="*/ 0 w 1977203"/>
              <a:gd name="connsiteY1" fmla="*/ 0 h 1768242"/>
              <a:gd name="connsiteX2" fmla="*/ 812727 w 1977203"/>
              <a:gd name="connsiteY2" fmla="*/ 864847 h 1768242"/>
              <a:gd name="connsiteX3" fmla="*/ 1959514 w 1977203"/>
              <a:gd name="connsiteY3" fmla="*/ 1768242 h 1768242"/>
              <a:gd name="connsiteX0" fmla="*/ 1959514 w 1977203"/>
              <a:gd name="connsiteY0" fmla="*/ 1768242 h 1768242"/>
              <a:gd name="connsiteX1" fmla="*/ 69333 w 1977203"/>
              <a:gd name="connsiteY1" fmla="*/ 72735 h 1768242"/>
              <a:gd name="connsiteX0" fmla="*/ 2095708 w 2113397"/>
              <a:gd name="connsiteY0" fmla="*/ 2031279 h 2031279"/>
              <a:gd name="connsiteX1" fmla="*/ 136194 w 2113397"/>
              <a:gd name="connsiteY1" fmla="*/ 263037 h 2031279"/>
              <a:gd name="connsiteX2" fmla="*/ 948921 w 2113397"/>
              <a:gd name="connsiteY2" fmla="*/ 1127884 h 2031279"/>
              <a:gd name="connsiteX3" fmla="*/ 2095708 w 2113397"/>
              <a:gd name="connsiteY3" fmla="*/ 2031279 h 2031279"/>
              <a:gd name="connsiteX0" fmla="*/ 2095708 w 2113397"/>
              <a:gd name="connsiteY0" fmla="*/ 2031279 h 2031279"/>
              <a:gd name="connsiteX1" fmla="*/ 0 w 2113397"/>
              <a:gd name="connsiteY1" fmla="*/ 0 h 2031279"/>
              <a:gd name="connsiteX0" fmla="*/ 2121399 w 2139088"/>
              <a:gd name="connsiteY0" fmla="*/ 1942585 h 1942585"/>
              <a:gd name="connsiteX1" fmla="*/ 161885 w 2139088"/>
              <a:gd name="connsiteY1" fmla="*/ 174343 h 1942585"/>
              <a:gd name="connsiteX2" fmla="*/ 974612 w 2139088"/>
              <a:gd name="connsiteY2" fmla="*/ 1039190 h 1942585"/>
              <a:gd name="connsiteX3" fmla="*/ 2121399 w 2139088"/>
              <a:gd name="connsiteY3" fmla="*/ 1942585 h 1942585"/>
              <a:gd name="connsiteX0" fmla="*/ 2121399 w 2139088"/>
              <a:gd name="connsiteY0" fmla="*/ 1942585 h 1942585"/>
              <a:gd name="connsiteX1" fmla="*/ 0 w 2139088"/>
              <a:gd name="connsiteY1" fmla="*/ 0 h 1942585"/>
              <a:gd name="connsiteX0" fmla="*/ 2147090 w 2164779"/>
              <a:gd name="connsiteY0" fmla="*/ 1898238 h 1898238"/>
              <a:gd name="connsiteX1" fmla="*/ 187576 w 2164779"/>
              <a:gd name="connsiteY1" fmla="*/ 129996 h 1898238"/>
              <a:gd name="connsiteX2" fmla="*/ 1000303 w 2164779"/>
              <a:gd name="connsiteY2" fmla="*/ 994843 h 1898238"/>
              <a:gd name="connsiteX3" fmla="*/ 2147090 w 2164779"/>
              <a:gd name="connsiteY3" fmla="*/ 1898238 h 1898238"/>
              <a:gd name="connsiteX0" fmla="*/ 2147090 w 2164779"/>
              <a:gd name="connsiteY0" fmla="*/ 1898238 h 1898238"/>
              <a:gd name="connsiteX1" fmla="*/ 0 w 2164779"/>
              <a:gd name="connsiteY1" fmla="*/ 0 h 1898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164779" h="1898238" stroke="0" extrusionOk="0">
                <a:moveTo>
                  <a:pt x="2147090" y="1898238"/>
                </a:moveTo>
                <a:cubicBezTo>
                  <a:pt x="1145574" y="1759844"/>
                  <a:pt x="354772" y="1046234"/>
                  <a:pt x="187576" y="129996"/>
                </a:cubicBezTo>
                <a:cubicBezTo>
                  <a:pt x="541035" y="329378"/>
                  <a:pt x="342044" y="309686"/>
                  <a:pt x="1000303" y="994843"/>
                </a:cubicBezTo>
                <a:cubicBezTo>
                  <a:pt x="1798490" y="1711900"/>
                  <a:pt x="2263303" y="1190706"/>
                  <a:pt x="2147090" y="1898238"/>
                </a:cubicBezTo>
                <a:close/>
              </a:path>
              <a:path w="2164779" h="1898238" fill="none">
                <a:moveTo>
                  <a:pt x="2147090" y="1898238"/>
                </a:moveTo>
                <a:cubicBezTo>
                  <a:pt x="1145574" y="1759844"/>
                  <a:pt x="358471" y="865535"/>
                  <a:pt x="0" y="0"/>
                </a:cubicBezTo>
              </a:path>
            </a:pathLst>
          </a:custGeom>
          <a:noFill/>
          <a:ln w="2857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A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9" name="Arc 2"/>
          <p:cNvSpPr/>
          <p:nvPr/>
        </p:nvSpPr>
        <p:spPr bwMode="auto">
          <a:xfrm flipH="1">
            <a:off x="1692786" y="3513400"/>
            <a:ext cx="3899960" cy="2435880"/>
          </a:xfrm>
          <a:custGeom>
            <a:avLst/>
            <a:gdLst>
              <a:gd name="connsiteX0" fmla="*/ 1991622 w 4680520"/>
              <a:gd name="connsiteY0" fmla="*/ 4269143 h 4293096"/>
              <a:gd name="connsiteX1" fmla="*/ 32108 w 4680520"/>
              <a:gd name="connsiteY1" fmla="*/ 2500901 h 4293096"/>
              <a:gd name="connsiteX2" fmla="*/ 2340260 w 4680520"/>
              <a:gd name="connsiteY2" fmla="*/ 2146548 h 4293096"/>
              <a:gd name="connsiteX3" fmla="*/ 1991622 w 4680520"/>
              <a:gd name="connsiteY3" fmla="*/ 4269143 h 4293096"/>
              <a:gd name="connsiteX0" fmla="*/ 1991622 w 4680520"/>
              <a:gd name="connsiteY0" fmla="*/ 4269143 h 4293096"/>
              <a:gd name="connsiteX1" fmla="*/ 32108 w 4680520"/>
              <a:gd name="connsiteY1" fmla="*/ 2500901 h 4293096"/>
              <a:gd name="connsiteX0" fmla="*/ 1959514 w 1967903"/>
              <a:gd name="connsiteY0" fmla="*/ 1768242 h 1768242"/>
              <a:gd name="connsiteX1" fmla="*/ 0 w 1967903"/>
              <a:gd name="connsiteY1" fmla="*/ 0 h 1768242"/>
              <a:gd name="connsiteX2" fmla="*/ 1060377 w 1967903"/>
              <a:gd name="connsiteY2" fmla="*/ 598147 h 1768242"/>
              <a:gd name="connsiteX3" fmla="*/ 1959514 w 1967903"/>
              <a:gd name="connsiteY3" fmla="*/ 1768242 h 1768242"/>
              <a:gd name="connsiteX0" fmla="*/ 1959514 w 1967903"/>
              <a:gd name="connsiteY0" fmla="*/ 1768242 h 1768242"/>
              <a:gd name="connsiteX1" fmla="*/ 0 w 1967903"/>
              <a:gd name="connsiteY1" fmla="*/ 0 h 1768242"/>
              <a:gd name="connsiteX0" fmla="*/ 1959514 w 1990033"/>
              <a:gd name="connsiteY0" fmla="*/ 1768242 h 1768242"/>
              <a:gd name="connsiteX1" fmla="*/ 0 w 1990033"/>
              <a:gd name="connsiteY1" fmla="*/ 0 h 1768242"/>
              <a:gd name="connsiteX2" fmla="*/ 1060377 w 1990033"/>
              <a:gd name="connsiteY2" fmla="*/ 598147 h 1768242"/>
              <a:gd name="connsiteX3" fmla="*/ 1959514 w 1990033"/>
              <a:gd name="connsiteY3" fmla="*/ 1768242 h 1768242"/>
              <a:gd name="connsiteX0" fmla="*/ 1959514 w 1990033"/>
              <a:gd name="connsiteY0" fmla="*/ 1768242 h 1768242"/>
              <a:gd name="connsiteX1" fmla="*/ 0 w 1990033"/>
              <a:gd name="connsiteY1" fmla="*/ 0 h 1768242"/>
              <a:gd name="connsiteX0" fmla="*/ 1959514 w 1990033"/>
              <a:gd name="connsiteY0" fmla="*/ 1768242 h 1768242"/>
              <a:gd name="connsiteX1" fmla="*/ 0 w 1990033"/>
              <a:gd name="connsiteY1" fmla="*/ 0 h 1768242"/>
              <a:gd name="connsiteX2" fmla="*/ 1060377 w 1990033"/>
              <a:gd name="connsiteY2" fmla="*/ 598147 h 1768242"/>
              <a:gd name="connsiteX3" fmla="*/ 1959514 w 1990033"/>
              <a:gd name="connsiteY3" fmla="*/ 1768242 h 1768242"/>
              <a:gd name="connsiteX0" fmla="*/ 1959514 w 1990033"/>
              <a:gd name="connsiteY0" fmla="*/ 1768242 h 1768242"/>
              <a:gd name="connsiteX1" fmla="*/ 0 w 1990033"/>
              <a:gd name="connsiteY1" fmla="*/ 0 h 1768242"/>
              <a:gd name="connsiteX0" fmla="*/ 1959514 w 1977754"/>
              <a:gd name="connsiteY0" fmla="*/ 1768242 h 1768242"/>
              <a:gd name="connsiteX1" fmla="*/ 0 w 1977754"/>
              <a:gd name="connsiteY1" fmla="*/ 0 h 1768242"/>
              <a:gd name="connsiteX2" fmla="*/ 812727 w 1977754"/>
              <a:gd name="connsiteY2" fmla="*/ 864847 h 1768242"/>
              <a:gd name="connsiteX3" fmla="*/ 1959514 w 1977754"/>
              <a:gd name="connsiteY3" fmla="*/ 1768242 h 1768242"/>
              <a:gd name="connsiteX0" fmla="*/ 1959514 w 1977754"/>
              <a:gd name="connsiteY0" fmla="*/ 1768242 h 1768242"/>
              <a:gd name="connsiteX1" fmla="*/ 0 w 1977754"/>
              <a:gd name="connsiteY1" fmla="*/ 0 h 1768242"/>
              <a:gd name="connsiteX0" fmla="*/ 1959514 w 1977754"/>
              <a:gd name="connsiteY0" fmla="*/ 1768242 h 1768242"/>
              <a:gd name="connsiteX1" fmla="*/ 0 w 1977754"/>
              <a:gd name="connsiteY1" fmla="*/ 0 h 1768242"/>
              <a:gd name="connsiteX2" fmla="*/ 812727 w 1977754"/>
              <a:gd name="connsiteY2" fmla="*/ 864847 h 1768242"/>
              <a:gd name="connsiteX3" fmla="*/ 1959514 w 1977754"/>
              <a:gd name="connsiteY3" fmla="*/ 1768242 h 1768242"/>
              <a:gd name="connsiteX0" fmla="*/ 1959514 w 1977754"/>
              <a:gd name="connsiteY0" fmla="*/ 1768242 h 1768242"/>
              <a:gd name="connsiteX1" fmla="*/ 0 w 1977754"/>
              <a:gd name="connsiteY1" fmla="*/ 0 h 1768242"/>
              <a:gd name="connsiteX0" fmla="*/ 1959514 w 1977203"/>
              <a:gd name="connsiteY0" fmla="*/ 1768242 h 1768242"/>
              <a:gd name="connsiteX1" fmla="*/ 0 w 1977203"/>
              <a:gd name="connsiteY1" fmla="*/ 0 h 1768242"/>
              <a:gd name="connsiteX2" fmla="*/ 812727 w 1977203"/>
              <a:gd name="connsiteY2" fmla="*/ 864847 h 1768242"/>
              <a:gd name="connsiteX3" fmla="*/ 1959514 w 1977203"/>
              <a:gd name="connsiteY3" fmla="*/ 1768242 h 1768242"/>
              <a:gd name="connsiteX0" fmla="*/ 1959514 w 1977203"/>
              <a:gd name="connsiteY0" fmla="*/ 1768242 h 1768242"/>
              <a:gd name="connsiteX1" fmla="*/ 0 w 1977203"/>
              <a:gd name="connsiteY1" fmla="*/ 0 h 1768242"/>
              <a:gd name="connsiteX0" fmla="*/ 1960767 w 1978456"/>
              <a:gd name="connsiteY0" fmla="*/ 1768242 h 1768242"/>
              <a:gd name="connsiteX1" fmla="*/ 1253 w 1978456"/>
              <a:gd name="connsiteY1" fmla="*/ 0 h 1768242"/>
              <a:gd name="connsiteX2" fmla="*/ 813980 w 1978456"/>
              <a:gd name="connsiteY2" fmla="*/ 864847 h 1768242"/>
              <a:gd name="connsiteX3" fmla="*/ 1960767 w 1978456"/>
              <a:gd name="connsiteY3" fmla="*/ 1768242 h 1768242"/>
              <a:gd name="connsiteX0" fmla="*/ 1960767 w 1978456"/>
              <a:gd name="connsiteY0" fmla="*/ 1768242 h 1768242"/>
              <a:gd name="connsiteX1" fmla="*/ 1253 w 1978456"/>
              <a:gd name="connsiteY1" fmla="*/ 0 h 1768242"/>
              <a:gd name="connsiteX0" fmla="*/ 1960767 w 1978456"/>
              <a:gd name="connsiteY0" fmla="*/ 1768242 h 1768242"/>
              <a:gd name="connsiteX1" fmla="*/ 1253 w 1978456"/>
              <a:gd name="connsiteY1" fmla="*/ 0 h 1768242"/>
              <a:gd name="connsiteX2" fmla="*/ 813980 w 1978456"/>
              <a:gd name="connsiteY2" fmla="*/ 864847 h 1768242"/>
              <a:gd name="connsiteX3" fmla="*/ 1960767 w 1978456"/>
              <a:gd name="connsiteY3" fmla="*/ 1768242 h 1768242"/>
              <a:gd name="connsiteX0" fmla="*/ 1960767 w 1978456"/>
              <a:gd name="connsiteY0" fmla="*/ 1768242 h 1768242"/>
              <a:gd name="connsiteX1" fmla="*/ 40749 w 1978456"/>
              <a:gd name="connsiteY1" fmla="*/ 326063 h 1768242"/>
              <a:gd name="connsiteX0" fmla="*/ 1960767 w 1978456"/>
              <a:gd name="connsiteY0" fmla="*/ 1768242 h 1768242"/>
              <a:gd name="connsiteX1" fmla="*/ 1253 w 1978456"/>
              <a:gd name="connsiteY1" fmla="*/ 0 h 1768242"/>
              <a:gd name="connsiteX2" fmla="*/ 813980 w 1978456"/>
              <a:gd name="connsiteY2" fmla="*/ 864847 h 1768242"/>
              <a:gd name="connsiteX3" fmla="*/ 1960767 w 1978456"/>
              <a:gd name="connsiteY3" fmla="*/ 1768242 h 1768242"/>
              <a:gd name="connsiteX0" fmla="*/ 1960767 w 1978456"/>
              <a:gd name="connsiteY0" fmla="*/ 1768242 h 1768242"/>
              <a:gd name="connsiteX1" fmla="*/ 40749 w 1978456"/>
              <a:gd name="connsiteY1" fmla="*/ 326063 h 1768242"/>
              <a:gd name="connsiteX0" fmla="*/ 1960767 w 1978456"/>
              <a:gd name="connsiteY0" fmla="*/ 1768242 h 1768242"/>
              <a:gd name="connsiteX1" fmla="*/ 1253 w 1978456"/>
              <a:gd name="connsiteY1" fmla="*/ 0 h 1768242"/>
              <a:gd name="connsiteX2" fmla="*/ 813980 w 1978456"/>
              <a:gd name="connsiteY2" fmla="*/ 864847 h 1768242"/>
              <a:gd name="connsiteX3" fmla="*/ 1960767 w 1978456"/>
              <a:gd name="connsiteY3" fmla="*/ 1768242 h 1768242"/>
              <a:gd name="connsiteX0" fmla="*/ 1960767 w 1978456"/>
              <a:gd name="connsiteY0" fmla="*/ 1768242 h 1768242"/>
              <a:gd name="connsiteX1" fmla="*/ 40749 w 1978456"/>
              <a:gd name="connsiteY1" fmla="*/ 326063 h 1768242"/>
              <a:gd name="connsiteX0" fmla="*/ 1960767 w 1978456"/>
              <a:gd name="connsiteY0" fmla="*/ 1768242 h 1768242"/>
              <a:gd name="connsiteX1" fmla="*/ 1253 w 1978456"/>
              <a:gd name="connsiteY1" fmla="*/ 0 h 1768242"/>
              <a:gd name="connsiteX2" fmla="*/ 813980 w 1978456"/>
              <a:gd name="connsiteY2" fmla="*/ 864847 h 1768242"/>
              <a:gd name="connsiteX3" fmla="*/ 1960767 w 1978456"/>
              <a:gd name="connsiteY3" fmla="*/ 1768242 h 1768242"/>
              <a:gd name="connsiteX0" fmla="*/ 1960767 w 1978456"/>
              <a:gd name="connsiteY0" fmla="*/ 1768242 h 1768242"/>
              <a:gd name="connsiteX1" fmla="*/ 40749 w 1978456"/>
              <a:gd name="connsiteY1" fmla="*/ 326063 h 1768242"/>
              <a:gd name="connsiteX0" fmla="*/ 1960767 w 1983336"/>
              <a:gd name="connsiteY0" fmla="*/ 1768242 h 1768242"/>
              <a:gd name="connsiteX1" fmla="*/ 1253 w 1983336"/>
              <a:gd name="connsiteY1" fmla="*/ 0 h 1768242"/>
              <a:gd name="connsiteX2" fmla="*/ 813980 w 1983336"/>
              <a:gd name="connsiteY2" fmla="*/ 864847 h 1768242"/>
              <a:gd name="connsiteX3" fmla="*/ 1960767 w 1983336"/>
              <a:gd name="connsiteY3" fmla="*/ 1768242 h 1768242"/>
              <a:gd name="connsiteX0" fmla="*/ 1983336 w 1983336"/>
              <a:gd name="connsiteY0" fmla="*/ 1699267 h 1768242"/>
              <a:gd name="connsiteX1" fmla="*/ 40749 w 1983336"/>
              <a:gd name="connsiteY1" fmla="*/ 326063 h 1768242"/>
              <a:gd name="connsiteX0" fmla="*/ 1960767 w 1983336"/>
              <a:gd name="connsiteY0" fmla="*/ 1768242 h 1768242"/>
              <a:gd name="connsiteX1" fmla="*/ 1253 w 1983336"/>
              <a:gd name="connsiteY1" fmla="*/ 0 h 1768242"/>
              <a:gd name="connsiteX2" fmla="*/ 813980 w 1983336"/>
              <a:gd name="connsiteY2" fmla="*/ 864847 h 1768242"/>
              <a:gd name="connsiteX3" fmla="*/ 1960767 w 1983336"/>
              <a:gd name="connsiteY3" fmla="*/ 1768242 h 1768242"/>
              <a:gd name="connsiteX0" fmla="*/ 1983336 w 1983336"/>
              <a:gd name="connsiteY0" fmla="*/ 1699267 h 1768242"/>
              <a:gd name="connsiteX1" fmla="*/ 40749 w 1983336"/>
              <a:gd name="connsiteY1" fmla="*/ 326063 h 1768242"/>
              <a:gd name="connsiteX0" fmla="*/ 1960767 w 1983336"/>
              <a:gd name="connsiteY0" fmla="*/ 1768242 h 1768242"/>
              <a:gd name="connsiteX1" fmla="*/ 1253 w 1983336"/>
              <a:gd name="connsiteY1" fmla="*/ 0 h 1768242"/>
              <a:gd name="connsiteX2" fmla="*/ 813980 w 1983336"/>
              <a:gd name="connsiteY2" fmla="*/ 864847 h 1768242"/>
              <a:gd name="connsiteX3" fmla="*/ 1960767 w 1983336"/>
              <a:gd name="connsiteY3" fmla="*/ 1768242 h 1768242"/>
              <a:gd name="connsiteX0" fmla="*/ 1983336 w 1983336"/>
              <a:gd name="connsiteY0" fmla="*/ 1699267 h 1768242"/>
              <a:gd name="connsiteX1" fmla="*/ 1253 w 1983336"/>
              <a:gd name="connsiteY1" fmla="*/ 326063 h 1768242"/>
              <a:gd name="connsiteX0" fmla="*/ 1960767 w 1983336"/>
              <a:gd name="connsiteY0" fmla="*/ 1768242 h 1768242"/>
              <a:gd name="connsiteX1" fmla="*/ 1253 w 1983336"/>
              <a:gd name="connsiteY1" fmla="*/ 0 h 1768242"/>
              <a:gd name="connsiteX2" fmla="*/ 813980 w 1983336"/>
              <a:gd name="connsiteY2" fmla="*/ 864847 h 1768242"/>
              <a:gd name="connsiteX3" fmla="*/ 1960767 w 1983336"/>
              <a:gd name="connsiteY3" fmla="*/ 1768242 h 1768242"/>
              <a:gd name="connsiteX0" fmla="*/ 1983336 w 1983336"/>
              <a:gd name="connsiteY0" fmla="*/ 1699267 h 1768242"/>
              <a:gd name="connsiteX1" fmla="*/ 1253 w 1983336"/>
              <a:gd name="connsiteY1" fmla="*/ 326063 h 1768242"/>
              <a:gd name="connsiteX0" fmla="*/ 1994158 w 2016727"/>
              <a:gd name="connsiteY0" fmla="*/ 1768242 h 1768242"/>
              <a:gd name="connsiteX1" fmla="*/ 34644 w 2016727"/>
              <a:gd name="connsiteY1" fmla="*/ 0 h 1768242"/>
              <a:gd name="connsiteX2" fmla="*/ 847371 w 2016727"/>
              <a:gd name="connsiteY2" fmla="*/ 864847 h 1768242"/>
              <a:gd name="connsiteX3" fmla="*/ 1994158 w 2016727"/>
              <a:gd name="connsiteY3" fmla="*/ 1768242 h 1768242"/>
              <a:gd name="connsiteX0" fmla="*/ 2016727 w 2016727"/>
              <a:gd name="connsiteY0" fmla="*/ 1699267 h 1768242"/>
              <a:gd name="connsiteX1" fmla="*/ 0 w 2016727"/>
              <a:gd name="connsiteY1" fmla="*/ 126930 h 1768242"/>
              <a:gd name="connsiteX0" fmla="*/ 1994158 w 2016727"/>
              <a:gd name="connsiteY0" fmla="*/ 1768242 h 1768242"/>
              <a:gd name="connsiteX1" fmla="*/ 34644 w 2016727"/>
              <a:gd name="connsiteY1" fmla="*/ 0 h 1768242"/>
              <a:gd name="connsiteX2" fmla="*/ 847371 w 2016727"/>
              <a:gd name="connsiteY2" fmla="*/ 864847 h 1768242"/>
              <a:gd name="connsiteX3" fmla="*/ 1994158 w 2016727"/>
              <a:gd name="connsiteY3" fmla="*/ 1768242 h 1768242"/>
              <a:gd name="connsiteX0" fmla="*/ 2016727 w 2016727"/>
              <a:gd name="connsiteY0" fmla="*/ 1699267 h 1768242"/>
              <a:gd name="connsiteX1" fmla="*/ 0 w 2016727"/>
              <a:gd name="connsiteY1" fmla="*/ 126930 h 1768242"/>
              <a:gd name="connsiteX0" fmla="*/ 1994158 w 2016727"/>
              <a:gd name="connsiteY0" fmla="*/ 1768242 h 1768242"/>
              <a:gd name="connsiteX1" fmla="*/ 34644 w 2016727"/>
              <a:gd name="connsiteY1" fmla="*/ 0 h 1768242"/>
              <a:gd name="connsiteX2" fmla="*/ 847371 w 2016727"/>
              <a:gd name="connsiteY2" fmla="*/ 864847 h 1768242"/>
              <a:gd name="connsiteX3" fmla="*/ 1994158 w 2016727"/>
              <a:gd name="connsiteY3" fmla="*/ 1768242 h 1768242"/>
              <a:gd name="connsiteX0" fmla="*/ 2016727 w 2016727"/>
              <a:gd name="connsiteY0" fmla="*/ 1699267 h 1768242"/>
              <a:gd name="connsiteX1" fmla="*/ 0 w 2016727"/>
              <a:gd name="connsiteY1" fmla="*/ 126930 h 1768242"/>
              <a:gd name="connsiteX0" fmla="*/ 1994158 w 2016727"/>
              <a:gd name="connsiteY0" fmla="*/ 1768242 h 1768242"/>
              <a:gd name="connsiteX1" fmla="*/ 34644 w 2016727"/>
              <a:gd name="connsiteY1" fmla="*/ 0 h 1768242"/>
              <a:gd name="connsiteX2" fmla="*/ 847371 w 2016727"/>
              <a:gd name="connsiteY2" fmla="*/ 864847 h 1768242"/>
              <a:gd name="connsiteX3" fmla="*/ 1994158 w 2016727"/>
              <a:gd name="connsiteY3" fmla="*/ 1768242 h 1768242"/>
              <a:gd name="connsiteX0" fmla="*/ 2016727 w 2016727"/>
              <a:gd name="connsiteY0" fmla="*/ 1699267 h 1768242"/>
              <a:gd name="connsiteX1" fmla="*/ 0 w 2016727"/>
              <a:gd name="connsiteY1" fmla="*/ 126930 h 1768242"/>
              <a:gd name="connsiteX0" fmla="*/ 1994158 w 2016727"/>
              <a:gd name="connsiteY0" fmla="*/ 1768242 h 1768242"/>
              <a:gd name="connsiteX1" fmla="*/ 34644 w 2016727"/>
              <a:gd name="connsiteY1" fmla="*/ 0 h 1768242"/>
              <a:gd name="connsiteX2" fmla="*/ 847371 w 2016727"/>
              <a:gd name="connsiteY2" fmla="*/ 864847 h 1768242"/>
              <a:gd name="connsiteX3" fmla="*/ 1994158 w 2016727"/>
              <a:gd name="connsiteY3" fmla="*/ 1768242 h 1768242"/>
              <a:gd name="connsiteX0" fmla="*/ 2016727 w 2016727"/>
              <a:gd name="connsiteY0" fmla="*/ 1699267 h 1768242"/>
              <a:gd name="connsiteX1" fmla="*/ 0 w 2016727"/>
              <a:gd name="connsiteY1" fmla="*/ 126930 h 1768242"/>
              <a:gd name="connsiteX0" fmla="*/ 1994158 w 2016727"/>
              <a:gd name="connsiteY0" fmla="*/ 1768242 h 1768242"/>
              <a:gd name="connsiteX1" fmla="*/ 34644 w 2016727"/>
              <a:gd name="connsiteY1" fmla="*/ 0 h 1768242"/>
              <a:gd name="connsiteX2" fmla="*/ 847371 w 2016727"/>
              <a:gd name="connsiteY2" fmla="*/ 864847 h 1768242"/>
              <a:gd name="connsiteX3" fmla="*/ 1994158 w 2016727"/>
              <a:gd name="connsiteY3" fmla="*/ 1768242 h 1768242"/>
              <a:gd name="connsiteX0" fmla="*/ 2016727 w 2016727"/>
              <a:gd name="connsiteY0" fmla="*/ 1699267 h 1768242"/>
              <a:gd name="connsiteX1" fmla="*/ 0 w 2016727"/>
              <a:gd name="connsiteY1" fmla="*/ 126930 h 1768242"/>
              <a:gd name="connsiteX0" fmla="*/ 2093141 w 2115710"/>
              <a:gd name="connsiteY0" fmla="*/ 1768242 h 1768242"/>
              <a:gd name="connsiteX1" fmla="*/ 133627 w 2115710"/>
              <a:gd name="connsiteY1" fmla="*/ 0 h 1768242"/>
              <a:gd name="connsiteX2" fmla="*/ 946354 w 2115710"/>
              <a:gd name="connsiteY2" fmla="*/ 864847 h 1768242"/>
              <a:gd name="connsiteX3" fmla="*/ 2093141 w 2115710"/>
              <a:gd name="connsiteY3" fmla="*/ 1768242 h 1768242"/>
              <a:gd name="connsiteX0" fmla="*/ 2115710 w 2115710"/>
              <a:gd name="connsiteY0" fmla="*/ 1699267 h 1768242"/>
              <a:gd name="connsiteX1" fmla="*/ 0 w 2115710"/>
              <a:gd name="connsiteY1" fmla="*/ 173394 h 1768242"/>
              <a:gd name="connsiteX0" fmla="*/ 2093141 w 2115710"/>
              <a:gd name="connsiteY0" fmla="*/ 1768242 h 1768242"/>
              <a:gd name="connsiteX1" fmla="*/ 133627 w 2115710"/>
              <a:gd name="connsiteY1" fmla="*/ 0 h 1768242"/>
              <a:gd name="connsiteX2" fmla="*/ 946354 w 2115710"/>
              <a:gd name="connsiteY2" fmla="*/ 864847 h 1768242"/>
              <a:gd name="connsiteX3" fmla="*/ 2093141 w 2115710"/>
              <a:gd name="connsiteY3" fmla="*/ 1768242 h 1768242"/>
              <a:gd name="connsiteX0" fmla="*/ 2115710 w 2115710"/>
              <a:gd name="connsiteY0" fmla="*/ 1719180 h 1768242"/>
              <a:gd name="connsiteX1" fmla="*/ 0 w 2115710"/>
              <a:gd name="connsiteY1" fmla="*/ 173394 h 1768242"/>
              <a:gd name="connsiteX0" fmla="*/ 2093141 w 2113133"/>
              <a:gd name="connsiteY0" fmla="*/ 1768242 h 1768242"/>
              <a:gd name="connsiteX1" fmla="*/ 133627 w 2113133"/>
              <a:gd name="connsiteY1" fmla="*/ 0 h 1768242"/>
              <a:gd name="connsiteX2" fmla="*/ 946354 w 2113133"/>
              <a:gd name="connsiteY2" fmla="*/ 864847 h 1768242"/>
              <a:gd name="connsiteX3" fmla="*/ 2093141 w 2113133"/>
              <a:gd name="connsiteY3" fmla="*/ 1768242 h 1768242"/>
              <a:gd name="connsiteX0" fmla="*/ 2113133 w 2113133"/>
              <a:gd name="connsiteY0" fmla="*/ 1705352 h 1768242"/>
              <a:gd name="connsiteX1" fmla="*/ 0 w 2113133"/>
              <a:gd name="connsiteY1" fmla="*/ 173394 h 1768242"/>
              <a:gd name="connsiteX0" fmla="*/ 2093141 w 2113133"/>
              <a:gd name="connsiteY0" fmla="*/ 1768242 h 1768242"/>
              <a:gd name="connsiteX1" fmla="*/ 133627 w 2113133"/>
              <a:gd name="connsiteY1" fmla="*/ 0 h 1768242"/>
              <a:gd name="connsiteX2" fmla="*/ 946354 w 2113133"/>
              <a:gd name="connsiteY2" fmla="*/ 864847 h 1768242"/>
              <a:gd name="connsiteX3" fmla="*/ 2093141 w 2113133"/>
              <a:gd name="connsiteY3" fmla="*/ 1768242 h 1768242"/>
              <a:gd name="connsiteX0" fmla="*/ 2113133 w 2113133"/>
              <a:gd name="connsiteY0" fmla="*/ 1715723 h 1768242"/>
              <a:gd name="connsiteX1" fmla="*/ 0 w 2113133"/>
              <a:gd name="connsiteY1" fmla="*/ 173394 h 1768242"/>
              <a:gd name="connsiteX0" fmla="*/ 2093141 w 2110830"/>
              <a:gd name="connsiteY0" fmla="*/ 1768242 h 1768242"/>
              <a:gd name="connsiteX1" fmla="*/ 133627 w 2110830"/>
              <a:gd name="connsiteY1" fmla="*/ 0 h 1768242"/>
              <a:gd name="connsiteX2" fmla="*/ 946354 w 2110830"/>
              <a:gd name="connsiteY2" fmla="*/ 864847 h 1768242"/>
              <a:gd name="connsiteX3" fmla="*/ 2093141 w 2110830"/>
              <a:gd name="connsiteY3" fmla="*/ 1768242 h 1768242"/>
              <a:gd name="connsiteX0" fmla="*/ 2093336 w 2110830"/>
              <a:gd name="connsiteY0" fmla="*/ 1715723 h 1768242"/>
              <a:gd name="connsiteX1" fmla="*/ 0 w 2110830"/>
              <a:gd name="connsiteY1" fmla="*/ 173394 h 1768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110830" h="1768242" stroke="0" extrusionOk="0">
                <a:moveTo>
                  <a:pt x="2093141" y="1768242"/>
                </a:moveTo>
                <a:cubicBezTo>
                  <a:pt x="1091625" y="1629848"/>
                  <a:pt x="92061" y="1010295"/>
                  <a:pt x="133627" y="0"/>
                </a:cubicBezTo>
                <a:cubicBezTo>
                  <a:pt x="487086" y="199382"/>
                  <a:pt x="288095" y="179690"/>
                  <a:pt x="946354" y="864847"/>
                </a:cubicBezTo>
                <a:cubicBezTo>
                  <a:pt x="1744541" y="1581904"/>
                  <a:pt x="2209354" y="1060710"/>
                  <a:pt x="2093141" y="1768242"/>
                </a:cubicBezTo>
                <a:close/>
              </a:path>
              <a:path w="2110830" h="1768242" fill="none">
                <a:moveTo>
                  <a:pt x="2093336" y="1715723"/>
                </a:moveTo>
                <a:cubicBezTo>
                  <a:pt x="1042329" y="1617155"/>
                  <a:pt x="242625" y="1049439"/>
                  <a:pt x="0" y="173394"/>
                </a:cubicBezTo>
              </a:path>
            </a:pathLst>
          </a:custGeom>
          <a:noFill/>
          <a:ln w="2857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A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7" name="Straight Connector 6"/>
          <p:cNvCxnSpPr/>
          <p:nvPr/>
        </p:nvCxnSpPr>
        <p:spPr bwMode="auto">
          <a:xfrm flipH="1">
            <a:off x="1331640" y="6171596"/>
            <a:ext cx="6552728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accent4"/>
            </a:solidFill>
            <a:prstDash val="solid"/>
            <a:round/>
            <a:headEnd type="arrow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5" name="Straight Connector 44"/>
          <p:cNvCxnSpPr/>
          <p:nvPr/>
        </p:nvCxnSpPr>
        <p:spPr bwMode="auto">
          <a:xfrm flipH="1">
            <a:off x="1331640" y="4040496"/>
            <a:ext cx="3376192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bg2">
                <a:lumMod val="75000"/>
              </a:schemeClr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5" name="Arc 34"/>
          <p:cNvSpPr/>
          <p:nvPr/>
        </p:nvSpPr>
        <p:spPr bwMode="auto">
          <a:xfrm rot="17591997" flipV="1">
            <a:off x="1346001" y="2753305"/>
            <a:ext cx="1296499" cy="415844"/>
          </a:xfrm>
          <a:prstGeom prst="arc">
            <a:avLst>
              <a:gd name="adj1" fmla="val 11794539"/>
              <a:gd name="adj2" fmla="val 20858388"/>
            </a:avLst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arrow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A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2" name="Right Brace 51"/>
          <p:cNvSpPr/>
          <p:nvPr/>
        </p:nvSpPr>
        <p:spPr bwMode="auto">
          <a:xfrm>
            <a:off x="4990102" y="3932342"/>
            <a:ext cx="118115" cy="697027"/>
          </a:xfrm>
          <a:prstGeom prst="rightBrace">
            <a:avLst>
              <a:gd name="adj1" fmla="val 20998"/>
              <a:gd name="adj2" fmla="val 22378"/>
            </a:avLst>
          </a:prstGeom>
          <a:noFill/>
          <a:ln w="1905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A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5768867" y="3198694"/>
            <a:ext cx="5180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MEB</a:t>
            </a:r>
            <a:endParaRPr lang="en-AU" sz="1200" baseline="-25000" dirty="0"/>
          </a:p>
        </p:txBody>
      </p:sp>
      <p:sp>
        <p:nvSpPr>
          <p:cNvPr id="54" name="Arc 53"/>
          <p:cNvSpPr/>
          <p:nvPr/>
        </p:nvSpPr>
        <p:spPr bwMode="auto">
          <a:xfrm rot="19038786" flipV="1">
            <a:off x="4713014" y="3751377"/>
            <a:ext cx="1314589" cy="110627"/>
          </a:xfrm>
          <a:prstGeom prst="arc">
            <a:avLst>
              <a:gd name="adj1" fmla="val 11248868"/>
              <a:gd name="adj2" fmla="val 21427618"/>
            </a:avLst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arrow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A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421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 now, pricing signals can help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9CC4EC-B906-4B55-BF54-6705A7637C3F}" type="slidenum">
              <a:rPr lang="en-AU" altLang="en-US" smtClean="0"/>
              <a:pPr>
                <a:defRPr/>
              </a:pPr>
              <a:t>6</a:t>
            </a:fld>
            <a:endParaRPr lang="en-AU" altLang="en-US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089739"/>
              </p:ext>
            </p:extLst>
          </p:nvPr>
        </p:nvGraphicFramePr>
        <p:xfrm>
          <a:off x="801688" y="1673225"/>
          <a:ext cx="7827962" cy="47085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1"/>
          <p:cNvSpPr txBox="1"/>
          <p:nvPr/>
        </p:nvSpPr>
        <p:spPr>
          <a:xfrm>
            <a:off x="609600" y="6324600"/>
            <a:ext cx="4114800" cy="272452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AU" sz="900" b="1" dirty="0">
                <a:latin typeface="Calibri" panose="020F0502020204030204" pitchFamily="34" charset="0"/>
              </a:rPr>
              <a:t>Source: </a:t>
            </a:r>
            <a:r>
              <a:rPr lang="en-AU" sz="900" b="0" dirty="0" smtClean="0">
                <a:latin typeface="Calibri" panose="020F0502020204030204" pitchFamily="34" charset="0"/>
              </a:rPr>
              <a:t>IPART</a:t>
            </a:r>
            <a:endParaRPr lang="en-AU" sz="9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3202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Long-term, widen rail system bottleneck</a:t>
            </a:r>
            <a:endParaRPr lang="en-AU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4513" y="1673225"/>
            <a:ext cx="4522312" cy="4708525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9CC4EC-B906-4B55-BF54-6705A7637C3F}" type="slidenum">
              <a:rPr lang="en-AU" altLang="en-US" smtClean="0"/>
              <a:pPr>
                <a:defRPr/>
              </a:pPr>
              <a:t>7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816235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9CC4EC-B906-4B55-BF54-6705A7637C3F}" type="slidenum">
              <a:rPr lang="en-AU" altLang="en-US" smtClean="0"/>
              <a:pPr>
                <a:defRPr/>
              </a:pPr>
              <a:t>8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305833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Mode shares compared: Sydney v LA city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9CC4EC-B906-4B55-BF54-6705A7637C3F}" type="slidenum">
              <a:rPr lang="en-AU" altLang="en-US" smtClean="0"/>
              <a:pPr>
                <a:defRPr/>
              </a:pPr>
              <a:t>9</a:t>
            </a:fld>
            <a:endParaRPr lang="en-AU" altLang="en-US"/>
          </a:p>
        </p:txBody>
      </p:sp>
      <p:graphicFrame>
        <p:nvGraphicFramePr>
          <p:cNvPr id="7" name="Chart 6"/>
          <p:cNvGraphicFramePr>
            <a:graphicFrameLocks/>
          </p:cNvGraphicFramePr>
          <p:nvPr>
            <p:extLst/>
          </p:nvPr>
        </p:nvGraphicFramePr>
        <p:xfrm>
          <a:off x="0" y="2514600"/>
          <a:ext cx="4817053" cy="31384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Box 1"/>
          <p:cNvSpPr txBox="1"/>
          <p:nvPr/>
        </p:nvSpPr>
        <p:spPr>
          <a:xfrm>
            <a:off x="609600" y="6324600"/>
            <a:ext cx="4572000" cy="272452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AU" sz="900" b="1" dirty="0">
                <a:latin typeface="Calibri" panose="020F0502020204030204" pitchFamily="34" charset="0"/>
              </a:rPr>
              <a:t>Source: </a:t>
            </a:r>
            <a:r>
              <a:rPr lang="en-AU" sz="900" dirty="0">
                <a:latin typeface="Calibri" panose="020F0502020204030204" pitchFamily="34" charset="0"/>
              </a:rPr>
              <a:t>NSW Bureau of Transport Statistics </a:t>
            </a:r>
            <a:r>
              <a:rPr lang="en-AU" sz="900" dirty="0" smtClean="0">
                <a:latin typeface="Calibri" panose="020F0502020204030204" pitchFamily="34" charset="0"/>
              </a:rPr>
              <a:t>and Los Angeles Department of Transportation</a:t>
            </a:r>
            <a:endParaRPr lang="en-AU" sz="900" dirty="0">
              <a:latin typeface="Calibri" panose="020F0502020204030204" pitchFamily="34" charset="0"/>
            </a:endParaRPr>
          </a:p>
        </p:txBody>
      </p:sp>
      <p:graphicFrame>
        <p:nvGraphicFramePr>
          <p:cNvPr id="11" name="Chart 10"/>
          <p:cNvGraphicFramePr>
            <a:graphicFrameLocks/>
          </p:cNvGraphicFramePr>
          <p:nvPr>
            <p:extLst/>
          </p:nvPr>
        </p:nvGraphicFramePr>
        <p:xfrm>
          <a:off x="4267200" y="2514600"/>
          <a:ext cx="4795404" cy="31012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6737707"/>
              </p:ext>
            </p:extLst>
          </p:nvPr>
        </p:nvGraphicFramePr>
        <p:xfrm>
          <a:off x="4327959" y="2514600"/>
          <a:ext cx="4795404" cy="31012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990287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_as at 21042017 - Copy">
  <a:themeElements>
    <a:clrScheme name="IPART_NEW">
      <a:dk1>
        <a:srgbClr val="212122"/>
      </a:dk1>
      <a:lt1>
        <a:sysClr val="window" lastClr="FFFFFF"/>
      </a:lt1>
      <a:dk2>
        <a:srgbClr val="007BC4"/>
      </a:dk2>
      <a:lt2>
        <a:srgbClr val="989891"/>
      </a:lt2>
      <a:accent1>
        <a:srgbClr val="46B849"/>
      </a:accent1>
      <a:accent2>
        <a:srgbClr val="F68B1F"/>
      </a:accent2>
      <a:accent3>
        <a:srgbClr val="D12026"/>
      </a:accent3>
      <a:accent4>
        <a:srgbClr val="1B4486"/>
      </a:accent4>
      <a:accent5>
        <a:srgbClr val="8F439B"/>
      </a:accent5>
      <a:accent6>
        <a:srgbClr val="E3E3DF"/>
      </a:accent6>
      <a:hlink>
        <a:srgbClr val="0070C0"/>
      </a:hlink>
      <a:folHlink>
        <a:srgbClr val="7030A0"/>
      </a:folHlink>
    </a:clrScheme>
    <a:fontScheme name="blan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810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0000" tIns="46800" rIns="90000" bIns="4680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AU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810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0000" tIns="46800" rIns="90000" bIns="4680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AU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3">
        <a:dk1>
          <a:srgbClr val="000000"/>
        </a:dk1>
        <a:lt1>
          <a:srgbClr val="EAEAEA"/>
        </a:lt1>
        <a:dk2>
          <a:srgbClr val="000000"/>
        </a:dk2>
        <a:lt2>
          <a:srgbClr val="808080"/>
        </a:lt2>
        <a:accent1>
          <a:srgbClr val="B6C400"/>
        </a:accent1>
        <a:accent2>
          <a:srgbClr val="DC0000"/>
        </a:accent2>
        <a:accent3>
          <a:srgbClr val="F3F3F3"/>
        </a:accent3>
        <a:accent4>
          <a:srgbClr val="000000"/>
        </a:accent4>
        <a:accent5>
          <a:srgbClr val="D7DEAA"/>
        </a:accent5>
        <a:accent6>
          <a:srgbClr val="C70000"/>
        </a:accent6>
        <a:hlink>
          <a:srgbClr val="2C90CE"/>
        </a:hlink>
        <a:folHlink>
          <a:srgbClr val="6CB07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14">
        <a:dk1>
          <a:srgbClr val="000000"/>
        </a:dk1>
        <a:lt1>
          <a:srgbClr val="EAEAEA"/>
        </a:lt1>
        <a:dk2>
          <a:srgbClr val="001C52"/>
        </a:dk2>
        <a:lt2>
          <a:srgbClr val="808080"/>
        </a:lt2>
        <a:accent1>
          <a:srgbClr val="B6C400"/>
        </a:accent1>
        <a:accent2>
          <a:srgbClr val="DC0000"/>
        </a:accent2>
        <a:accent3>
          <a:srgbClr val="F3F3F3"/>
        </a:accent3>
        <a:accent4>
          <a:srgbClr val="000000"/>
        </a:accent4>
        <a:accent5>
          <a:srgbClr val="D7DEAA"/>
        </a:accent5>
        <a:accent6>
          <a:srgbClr val="C70000"/>
        </a:accent6>
        <a:hlink>
          <a:srgbClr val="2C90CE"/>
        </a:hlink>
        <a:folHlink>
          <a:srgbClr val="6CB07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blank.potx" id="{C6A732E1-AD5A-4274-BDD4-9A171E295BB3}" vid="{9B38815C-64CD-4FBC-9A05-96FB85715BCE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IPART">
    <a:dk1>
      <a:srgbClr val="212122"/>
    </a:dk1>
    <a:lt1>
      <a:sysClr val="window" lastClr="FFFFFF"/>
    </a:lt1>
    <a:dk2>
      <a:srgbClr val="007BC4"/>
    </a:dk2>
    <a:lt2>
      <a:srgbClr val="A0A09A"/>
    </a:lt2>
    <a:accent1>
      <a:srgbClr val="46B849"/>
    </a:accent1>
    <a:accent2>
      <a:srgbClr val="F68B1F"/>
    </a:accent2>
    <a:accent3>
      <a:srgbClr val="D12026"/>
    </a:accent3>
    <a:accent4>
      <a:srgbClr val="1B4486"/>
    </a:accent4>
    <a:accent5>
      <a:srgbClr val="8F439B"/>
    </a:accent5>
    <a:accent6>
      <a:srgbClr val="989891"/>
    </a:accent6>
    <a:hlink>
      <a:srgbClr val="0070C0"/>
    </a:hlink>
    <a:folHlink>
      <a:srgbClr val="7030A0"/>
    </a:folHlink>
  </a:clrScheme>
  <a:fontScheme name="iPart">
    <a:majorFont>
      <a:latin typeface="Book Antiqua"/>
      <a:ea typeface=""/>
      <a:cs typeface=""/>
    </a:majorFont>
    <a:minorFont>
      <a:latin typeface="Book Antiqua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iPart">
    <a:dk1>
      <a:sysClr val="windowText" lastClr="000000"/>
    </a:dk1>
    <a:lt1>
      <a:sysClr val="window" lastClr="FFFFFF"/>
    </a:lt1>
    <a:dk2>
      <a:srgbClr val="001C52"/>
    </a:dk2>
    <a:lt2>
      <a:srgbClr val="EEECE1"/>
    </a:lt2>
    <a:accent1>
      <a:srgbClr val="001C52"/>
    </a:accent1>
    <a:accent2>
      <a:srgbClr val="B6C400"/>
    </a:accent2>
    <a:accent3>
      <a:srgbClr val="DC0000"/>
    </a:accent3>
    <a:accent4>
      <a:srgbClr val="2C90CE"/>
    </a:accent4>
    <a:accent5>
      <a:srgbClr val="EED084"/>
    </a:accent5>
    <a:accent6>
      <a:srgbClr val="6CB07E"/>
    </a:accent6>
    <a:hlink>
      <a:srgbClr val="0000FF"/>
    </a:hlink>
    <a:folHlink>
      <a:srgbClr val="800080"/>
    </a:folHlink>
  </a:clrScheme>
  <a:fontScheme name="iPart">
    <a:majorFont>
      <a:latin typeface="Book Antiqua"/>
      <a:ea typeface=""/>
      <a:cs typeface=""/>
    </a:majorFont>
    <a:minorFont>
      <a:latin typeface="Book Antiqua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IPART">
    <a:dk1>
      <a:srgbClr val="212122"/>
    </a:dk1>
    <a:lt1>
      <a:sysClr val="window" lastClr="FFFFFF"/>
    </a:lt1>
    <a:dk2>
      <a:srgbClr val="007BC4"/>
    </a:dk2>
    <a:lt2>
      <a:srgbClr val="A0A09A"/>
    </a:lt2>
    <a:accent1>
      <a:srgbClr val="46B849"/>
    </a:accent1>
    <a:accent2>
      <a:srgbClr val="F68B1F"/>
    </a:accent2>
    <a:accent3>
      <a:srgbClr val="D12026"/>
    </a:accent3>
    <a:accent4>
      <a:srgbClr val="1B4486"/>
    </a:accent4>
    <a:accent5>
      <a:srgbClr val="8F439B"/>
    </a:accent5>
    <a:accent6>
      <a:srgbClr val="989891"/>
    </a:accent6>
    <a:hlink>
      <a:srgbClr val="0070C0"/>
    </a:hlink>
    <a:folHlink>
      <a:srgbClr val="7030A0"/>
    </a:folHlink>
  </a:clrScheme>
  <a:fontScheme name="iPart">
    <a:majorFont>
      <a:latin typeface="Book Antiqua"/>
      <a:ea typeface=""/>
      <a:cs typeface=""/>
    </a:majorFont>
    <a:minorFont>
      <a:latin typeface="Book Antiqua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BD837AF4D90244EBB7BF4FC0E080314" ma:contentTypeVersion="0" ma:contentTypeDescription="Create a new document." ma:contentTypeScope="" ma:versionID="6b18c3ef351336bd42494718ca00a354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1b05d82d297216baf5b26c55225140df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866A5EC-E843-4991-95D1-8EB5B8AB5A7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06D3BF8-CFA1-4240-AA07-5CC5E05E7404}">
  <ds:schemaRefs>
    <ds:schemaRef ds:uri="http://purl.org/dc/terms/"/>
    <ds:schemaRef ds:uri="http://purl.org/dc/dcmitype/"/>
    <ds:schemaRef ds:uri="http://www.w3.org/XML/1998/namespace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0BFC3D71-DFD9-49CF-AFB8-A41A81EF395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191</TotalTime>
  <Words>230</Words>
  <Application>Microsoft Office PowerPoint</Application>
  <PresentationFormat>On-screen Show (4:3)</PresentationFormat>
  <Paragraphs>67</Paragraphs>
  <Slides>11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blank_as at 21042017 - Copy</vt:lpstr>
      <vt:lpstr>Optimising transport to recognise external benefits</vt:lpstr>
      <vt:lpstr>Mode shares compared: Sydney v USA</vt:lpstr>
      <vt:lpstr>Where available, trains substitute for cars</vt:lpstr>
      <vt:lpstr>But trains also have a capacity problem</vt:lpstr>
      <vt:lpstr>How we estimate socially optimal fares</vt:lpstr>
      <vt:lpstr>For now, pricing signals can help</vt:lpstr>
      <vt:lpstr>Long-term, widen rail system bottleneck</vt:lpstr>
      <vt:lpstr>PowerPoint Presentation</vt:lpstr>
      <vt:lpstr>Mode shares compared: Sydney v LA city</vt:lpstr>
      <vt:lpstr>Modal choice by income</vt:lpstr>
      <vt:lpstr>Modal choice by income  (including non-travelers)</vt:lpstr>
    </vt:vector>
  </TitlesOfParts>
  <Company>B4D4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Optimising transport to recognise external benefits</dc:title>
  <dc:creator>Mike Smart</dc:creator>
  <cp:lastModifiedBy>Maria Tortura</cp:lastModifiedBy>
  <cp:revision>20</cp:revision>
  <cp:lastPrinted>2017-10-16T06:09:56Z</cp:lastPrinted>
  <dcterms:created xsi:type="dcterms:W3CDTF">2017-10-10T01:19:19Z</dcterms:created>
  <dcterms:modified xsi:type="dcterms:W3CDTF">2017-11-01T00:09:16Z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0x010100FBD837AF4D90244EBB7BF4FC0E080314</vt:lpwstr>
  </property>
</Properties>
</file>