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55" r:id="rId2"/>
    <p:sldId id="541" r:id="rId3"/>
    <p:sldId id="376" r:id="rId4"/>
    <p:sldId id="525" r:id="rId5"/>
    <p:sldId id="542" r:id="rId6"/>
    <p:sldId id="540" r:id="rId7"/>
    <p:sldId id="543" r:id="rId8"/>
    <p:sldId id="511" r:id="rId9"/>
    <p:sldId id="544" r:id="rId10"/>
    <p:sldId id="518" r:id="rId11"/>
    <p:sldId id="514" r:id="rId12"/>
    <p:sldId id="515" r:id="rId13"/>
    <p:sldId id="517" r:id="rId14"/>
    <p:sldId id="549" r:id="rId15"/>
    <p:sldId id="545" r:id="rId16"/>
    <p:sldId id="532" r:id="rId17"/>
    <p:sldId id="494" r:id="rId18"/>
  </p:sldIdLst>
  <p:sldSz cx="9144000" cy="6858000" type="screen4x3"/>
  <p:notesSz cx="6794500" cy="9906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0">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mma" initials="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BE00"/>
    <a:srgbClr val="F3C70D"/>
    <a:srgbClr val="F4CB1C"/>
    <a:srgbClr val="FFFF66"/>
    <a:srgbClr val="CC0066"/>
    <a:srgbClr val="F14DAF"/>
    <a:srgbClr val="0000FF"/>
    <a:srgbClr val="6600CC"/>
    <a:srgbClr val="FF3300"/>
    <a:srgbClr val="01FF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23" autoAdjust="0"/>
    <p:restoredTop sz="93323" autoAdjust="0"/>
  </p:normalViewPr>
  <p:slideViewPr>
    <p:cSldViewPr>
      <p:cViewPr varScale="1">
        <p:scale>
          <a:sx n="74" d="100"/>
          <a:sy n="74"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3330" y="-78"/>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erver\DATA\Micromex%20Business\Councils%202013\Richmond%20Valley\SRV\Graphs%20-%20Richmond%20Valley%20-%20Dec%202013.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server\DATA\Micromex%20Business\Councils%202013\Richmond%20Valley\SRV\Graphs%20-%20Richmond%20Valley%20-%20Dec%202013.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server\DATA\Micromex%20Business\Councils%202013\Richmond%20Valley\SRV\Graphs%20-%20Richmond%20Valley%20-%20Dec%202013.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server\DATA\Micromex%20Business\Councils%202013\Richmond%20Valley\SRV\Graphs%20-%20Richmond%20Valley%20-%20Dec%202013.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server\DATA\Micromex%20Business\Councils%202013\Richmond%20Valley\SRV\Graphs%20-%20Richmond%20Valley%20-%20Dec%202013.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server\DATA\Micromex%20Business\Councils%202013\Richmond%20Valley\SRV\Graphs%20-%20Richmond%20Valley%20-%20Dec%202013.xlsx"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3063599081364862"/>
          <c:y val="3.1272210376688023E-2"/>
          <c:w val="0.49288484251968573"/>
          <c:h val="0.91286936444202682"/>
        </c:manualLayout>
      </c:layout>
      <c:barChart>
        <c:barDir val="bar"/>
        <c:grouping val="clustered"/>
        <c:varyColors val="0"/>
        <c:ser>
          <c:idx val="0"/>
          <c:order val="0"/>
          <c:spPr>
            <a:solidFill>
              <a:srgbClr val="4F81BD">
                <a:lumMod val="75000"/>
              </a:srgbClr>
            </a:solidFill>
          </c:spPr>
          <c:invertIfNegative val="0"/>
          <c:dLbls>
            <c:spPr>
              <a:noFill/>
              <a:ln>
                <a:noFill/>
              </a:ln>
              <a:effectLst/>
            </c:spPr>
            <c:txPr>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Sheet2!$D$2:$D$32</c:f>
              <c:strCache>
                <c:ptCount val="31"/>
                <c:pt idx="0">
                  <c:v>Other</c:v>
                </c:pt>
                <c:pt idx="1">
                  <c:v>Student</c:v>
                </c:pt>
                <c:pt idx="2">
                  <c:v>Work part time outside the LGA</c:v>
                </c:pt>
                <c:pt idx="3">
                  <c:v>Home duties</c:v>
                </c:pt>
                <c:pt idx="4">
                  <c:v>Work full time outside the LGA</c:v>
                </c:pt>
                <c:pt idx="5">
                  <c:v>Work part time in the LGA</c:v>
                </c:pt>
                <c:pt idx="6">
                  <c:v>Retired</c:v>
                </c:pt>
                <c:pt idx="7">
                  <c:v>Work full time in the LGA</c:v>
                </c:pt>
                <c:pt idx="8">
                  <c:v>Unemployed/Pensioner</c:v>
                </c:pt>
                <c:pt idx="10">
                  <c:v>Duplex/semi detached</c:v>
                </c:pt>
                <c:pt idx="11">
                  <c:v>Villa/townhouse</c:v>
                </c:pt>
                <c:pt idx="12">
                  <c:v>Unit/Apartment</c:v>
                </c:pt>
                <c:pt idx="13">
                  <c:v>Free standing house</c:v>
                </c:pt>
                <c:pt idx="15">
                  <c:v>More than 20 years</c:v>
                </c:pt>
                <c:pt idx="16">
                  <c:v>11 - 20 years</c:v>
                </c:pt>
                <c:pt idx="17">
                  <c:v>6 - 10 years</c:v>
                </c:pt>
                <c:pt idx="18">
                  <c:v>3 - 5 years</c:v>
                </c:pt>
                <c:pt idx="19">
                  <c:v>6 months - 2 years</c:v>
                </c:pt>
                <c:pt idx="21">
                  <c:v>Renter</c:v>
                </c:pt>
                <c:pt idx="22">
                  <c:v>Owner</c:v>
                </c:pt>
                <c:pt idx="24">
                  <c:v>65+</c:v>
                </c:pt>
                <c:pt idx="25">
                  <c:v>50-64</c:v>
                </c:pt>
                <c:pt idx="26">
                  <c:v>35-49</c:v>
                </c:pt>
                <c:pt idx="27">
                  <c:v>18-34</c:v>
                </c:pt>
                <c:pt idx="29">
                  <c:v>Male</c:v>
                </c:pt>
                <c:pt idx="30">
                  <c:v>Female</c:v>
                </c:pt>
              </c:strCache>
            </c:strRef>
          </c:cat>
          <c:val>
            <c:numRef>
              <c:f>Sheet2!$E$2:$E$32</c:f>
              <c:numCache>
                <c:formatCode>0%</c:formatCode>
                <c:ptCount val="31"/>
                <c:pt idx="0">
                  <c:v>1.0000000000000002E-2</c:v>
                </c:pt>
                <c:pt idx="1">
                  <c:v>3.0000000000000006E-2</c:v>
                </c:pt>
                <c:pt idx="2">
                  <c:v>4.0000000000000008E-2</c:v>
                </c:pt>
                <c:pt idx="3">
                  <c:v>6.0000000000000012E-2</c:v>
                </c:pt>
                <c:pt idx="4">
                  <c:v>0.1</c:v>
                </c:pt>
                <c:pt idx="5">
                  <c:v>0.13</c:v>
                </c:pt>
                <c:pt idx="6">
                  <c:v>0.17</c:v>
                </c:pt>
                <c:pt idx="7">
                  <c:v>0.22000000000000003</c:v>
                </c:pt>
                <c:pt idx="8">
                  <c:v>0.24000000000000002</c:v>
                </c:pt>
                <c:pt idx="10">
                  <c:v>1.0000000000000002E-2</c:v>
                </c:pt>
                <c:pt idx="11">
                  <c:v>1.0000000000000002E-2</c:v>
                </c:pt>
                <c:pt idx="12">
                  <c:v>4.0000000000000008E-2</c:v>
                </c:pt>
                <c:pt idx="13">
                  <c:v>0.94000000000000006</c:v>
                </c:pt>
                <c:pt idx="15">
                  <c:v>0.60000000000000009</c:v>
                </c:pt>
                <c:pt idx="16">
                  <c:v>0.15000000000000002</c:v>
                </c:pt>
                <c:pt idx="17">
                  <c:v>0.13</c:v>
                </c:pt>
                <c:pt idx="18">
                  <c:v>9.0000000000000024E-2</c:v>
                </c:pt>
                <c:pt idx="19">
                  <c:v>2.0000000000000004E-2</c:v>
                </c:pt>
                <c:pt idx="21">
                  <c:v>0.13</c:v>
                </c:pt>
                <c:pt idx="22">
                  <c:v>0.87000000000000011</c:v>
                </c:pt>
                <c:pt idx="24">
                  <c:v>0.30000000000000004</c:v>
                </c:pt>
                <c:pt idx="25">
                  <c:v>0.27</c:v>
                </c:pt>
                <c:pt idx="26">
                  <c:v>0.23</c:v>
                </c:pt>
                <c:pt idx="27">
                  <c:v>0.2</c:v>
                </c:pt>
                <c:pt idx="29">
                  <c:v>0.49000000000000005</c:v>
                </c:pt>
                <c:pt idx="30">
                  <c:v>0.51</c:v>
                </c:pt>
              </c:numCache>
            </c:numRef>
          </c:val>
        </c:ser>
        <c:dLbls>
          <c:showLegendKey val="0"/>
          <c:showVal val="1"/>
          <c:showCatName val="0"/>
          <c:showSerName val="0"/>
          <c:showPercent val="0"/>
          <c:showBubbleSize val="0"/>
        </c:dLbls>
        <c:gapWidth val="70"/>
        <c:axId val="161383032"/>
        <c:axId val="161382640"/>
      </c:barChart>
      <c:catAx>
        <c:axId val="161383032"/>
        <c:scaling>
          <c:orientation val="minMax"/>
        </c:scaling>
        <c:delete val="0"/>
        <c:axPos val="l"/>
        <c:numFmt formatCode="General" sourceLinked="0"/>
        <c:majorTickMark val="out"/>
        <c:minorTickMark val="none"/>
        <c:tickLblPos val="nextTo"/>
        <c:txPr>
          <a:bodyPr/>
          <a:lstStyle/>
          <a:p>
            <a:pPr>
              <a:defRPr sz="900"/>
            </a:pPr>
            <a:endParaRPr lang="en-US"/>
          </a:p>
        </c:txPr>
        <c:crossAx val="161382640"/>
        <c:crosses val="autoZero"/>
        <c:auto val="1"/>
        <c:lblAlgn val="ctr"/>
        <c:lblOffset val="100"/>
        <c:noMultiLvlLbl val="0"/>
      </c:catAx>
      <c:valAx>
        <c:axId val="161382640"/>
        <c:scaling>
          <c:orientation val="minMax"/>
          <c:max val="1"/>
          <c:min val="0"/>
        </c:scaling>
        <c:delete val="0"/>
        <c:axPos val="b"/>
        <c:majorGridlines>
          <c:spPr>
            <a:ln>
              <a:solidFill>
                <a:schemeClr val="bg1">
                  <a:lumMod val="85000"/>
                </a:schemeClr>
              </a:solidFill>
            </a:ln>
          </c:spPr>
        </c:majorGridlines>
        <c:numFmt formatCode="0%" sourceLinked="0"/>
        <c:majorTickMark val="out"/>
        <c:minorTickMark val="none"/>
        <c:tickLblPos val="nextTo"/>
        <c:crossAx val="161383032"/>
        <c:crosses val="autoZero"/>
        <c:crossBetween val="between"/>
        <c:majorUnit val="0.25"/>
        <c:minorUnit val="2.0000000000000035E-2"/>
      </c:valAx>
    </c:plotArea>
    <c:plotVisOnly val="1"/>
    <c:dispBlanksAs val="gap"/>
    <c:showDLblsOverMax val="0"/>
  </c:chart>
  <c:spPr>
    <a:ln>
      <a:noFill/>
    </a:ln>
  </c:spPr>
  <c:txPr>
    <a:bodyPr/>
    <a:lstStyle/>
    <a:p>
      <a:pPr>
        <a:defRPr sz="800">
          <a:latin typeface="Century Gothic" pitchFamily="34" charset="0"/>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493882636398199"/>
          <c:y val="4.3137732783402077E-2"/>
          <c:w val="0.81466554900532717"/>
          <c:h val="0.83917141741314361"/>
        </c:manualLayout>
      </c:layout>
      <c:barChart>
        <c:barDir val="bar"/>
        <c:grouping val="clustered"/>
        <c:varyColors val="0"/>
        <c:ser>
          <c:idx val="0"/>
          <c:order val="0"/>
          <c:spPr>
            <a:solidFill>
              <a:srgbClr val="1E4B82"/>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Sheet3!$A$54:$A$58</c:f>
              <c:strCache>
                <c:ptCount val="5"/>
                <c:pt idx="0">
                  <c:v>Not at all important</c:v>
                </c:pt>
                <c:pt idx="1">
                  <c:v>Not very important</c:v>
                </c:pt>
                <c:pt idx="2">
                  <c:v>Somewhat important</c:v>
                </c:pt>
                <c:pt idx="3">
                  <c:v>Important</c:v>
                </c:pt>
                <c:pt idx="4">
                  <c:v>Very important</c:v>
                </c:pt>
              </c:strCache>
            </c:strRef>
          </c:cat>
          <c:val>
            <c:numRef>
              <c:f>Sheet3!$B$54:$B$58</c:f>
              <c:numCache>
                <c:formatCode>0%</c:formatCode>
                <c:ptCount val="5"/>
                <c:pt idx="0">
                  <c:v>0.01</c:v>
                </c:pt>
                <c:pt idx="1">
                  <c:v>0.01</c:v>
                </c:pt>
                <c:pt idx="2">
                  <c:v>0.04</c:v>
                </c:pt>
                <c:pt idx="3">
                  <c:v>0.31</c:v>
                </c:pt>
                <c:pt idx="4">
                  <c:v>0.63</c:v>
                </c:pt>
              </c:numCache>
            </c:numRef>
          </c:val>
        </c:ser>
        <c:dLbls>
          <c:showLegendKey val="0"/>
          <c:showVal val="0"/>
          <c:showCatName val="0"/>
          <c:showSerName val="0"/>
          <c:showPercent val="0"/>
          <c:showBubbleSize val="0"/>
        </c:dLbls>
        <c:gapWidth val="60"/>
        <c:axId val="161382248"/>
        <c:axId val="161381856"/>
      </c:barChart>
      <c:catAx>
        <c:axId val="161382248"/>
        <c:scaling>
          <c:orientation val="minMax"/>
        </c:scaling>
        <c:delete val="0"/>
        <c:axPos val="l"/>
        <c:numFmt formatCode="General" sourceLinked="1"/>
        <c:majorTickMark val="out"/>
        <c:minorTickMark val="none"/>
        <c:tickLblPos val="nextTo"/>
        <c:crossAx val="161381856"/>
        <c:crosses val="autoZero"/>
        <c:auto val="1"/>
        <c:lblAlgn val="ctr"/>
        <c:lblOffset val="100"/>
        <c:noMultiLvlLbl val="0"/>
      </c:catAx>
      <c:valAx>
        <c:axId val="161381856"/>
        <c:scaling>
          <c:orientation val="minMax"/>
          <c:max val="0.8"/>
          <c:min val="0"/>
        </c:scaling>
        <c:delete val="0"/>
        <c:axPos val="b"/>
        <c:majorGridlines>
          <c:spPr>
            <a:ln>
              <a:solidFill>
                <a:sysClr val="window" lastClr="FFFFFF">
                  <a:lumMod val="85000"/>
                </a:sysClr>
              </a:solidFill>
            </a:ln>
          </c:spPr>
        </c:majorGridlines>
        <c:numFmt formatCode="0%" sourceLinked="0"/>
        <c:majorTickMark val="out"/>
        <c:minorTickMark val="none"/>
        <c:tickLblPos val="nextTo"/>
        <c:crossAx val="161382248"/>
        <c:crosses val="autoZero"/>
        <c:crossBetween val="between"/>
        <c:majorUnit val="0.2"/>
      </c:valAx>
    </c:plotArea>
    <c:plotVisOnly val="1"/>
    <c:dispBlanksAs val="gap"/>
    <c:showDLblsOverMax val="0"/>
  </c:chart>
  <c:spPr>
    <a:ln w="19050">
      <a:noFill/>
    </a:ln>
  </c:spPr>
  <c:txPr>
    <a:bodyPr/>
    <a:lstStyle/>
    <a:p>
      <a:pPr>
        <a:defRPr sz="1000">
          <a:latin typeface="Century Gothic"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Pt>
            <c:idx val="0"/>
            <c:bubble3D val="0"/>
            <c:spPr>
              <a:solidFill>
                <a:srgbClr val="1F497D"/>
              </a:solidFill>
            </c:spPr>
          </c:dPt>
          <c:dPt>
            <c:idx val="1"/>
            <c:bubble3D val="0"/>
            <c:spPr>
              <a:solidFill>
                <a:srgbClr val="1F497D">
                  <a:lumMod val="40000"/>
                  <a:lumOff val="60000"/>
                </a:srgbClr>
              </a:solidFill>
            </c:spPr>
          </c:dPt>
          <c:dLbls>
            <c:dLbl>
              <c:idx val="0"/>
              <c:layout>
                <c:manualLayout>
                  <c:x val="-0.12563735783027133"/>
                  <c:y val="-0.25926796087531828"/>
                </c:manualLayout>
              </c:layout>
              <c:spPr/>
              <c:txPr>
                <a:bodyPr/>
                <a:lstStyle/>
                <a:p>
                  <a:pPr>
                    <a:defRPr>
                      <a:solidFill>
                        <a:schemeClr val="bg1"/>
                      </a:solidFill>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1"/>
              <c:layout>
                <c:manualLayout>
                  <c:x val="0.1444286964129485"/>
                  <c:y val="0.19924168658884109"/>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spPr>
              <a:noFill/>
              <a:ln>
                <a:noFill/>
              </a:ln>
              <a:effectLst/>
            </c:spPr>
            <c:dLblPos val="ct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Sheet3!$A$105:$A$106</c:f>
              <c:strCache>
                <c:ptCount val="2"/>
                <c:pt idx="0">
                  <c:v>Yes</c:v>
                </c:pt>
                <c:pt idx="1">
                  <c:v>No</c:v>
                </c:pt>
              </c:strCache>
            </c:strRef>
          </c:cat>
          <c:val>
            <c:numRef>
              <c:f>Sheet3!$B$105:$B$106</c:f>
              <c:numCache>
                <c:formatCode>0%</c:formatCode>
                <c:ptCount val="2"/>
                <c:pt idx="0">
                  <c:v>0.74000000000000021</c:v>
                </c:pt>
                <c:pt idx="1">
                  <c:v>0.26</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spPr>
    <a:ln>
      <a:noFill/>
    </a:ln>
  </c:spPr>
  <c:txPr>
    <a:bodyPr/>
    <a:lstStyle/>
    <a:p>
      <a:pPr>
        <a:defRPr sz="1000">
          <a:latin typeface="Century Gothic"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493882636398199"/>
          <c:y val="4.3137732783402077E-2"/>
          <c:w val="0.81466554900532717"/>
          <c:h val="0.8391714174131446"/>
        </c:manualLayout>
      </c:layout>
      <c:barChart>
        <c:barDir val="bar"/>
        <c:grouping val="clustered"/>
        <c:varyColors val="0"/>
        <c:ser>
          <c:idx val="0"/>
          <c:order val="0"/>
          <c:spPr>
            <a:solidFill>
              <a:srgbClr val="1E4B82"/>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Sheet3!$A$128:$A$132</c:f>
              <c:strCache>
                <c:ptCount val="5"/>
                <c:pt idx="0">
                  <c:v>Other</c:v>
                </c:pt>
                <c:pt idx="1">
                  <c:v>Face to face consultation</c:v>
                </c:pt>
                <c:pt idx="2">
                  <c:v>Radio broadcasting</c:v>
                </c:pt>
                <c:pt idx="3">
                  <c:v>Newspaper advertisement</c:v>
                </c:pt>
                <c:pt idx="4">
                  <c:v>Mail out</c:v>
                </c:pt>
              </c:strCache>
            </c:strRef>
          </c:cat>
          <c:val>
            <c:numRef>
              <c:f>Sheet3!$B$128:$B$132</c:f>
              <c:numCache>
                <c:formatCode>0%</c:formatCode>
                <c:ptCount val="5"/>
                <c:pt idx="0">
                  <c:v>0.11</c:v>
                </c:pt>
                <c:pt idx="1">
                  <c:v>3.0000000000000002E-2</c:v>
                </c:pt>
                <c:pt idx="2">
                  <c:v>6.0000000000000019E-2</c:v>
                </c:pt>
                <c:pt idx="3">
                  <c:v>0.24000000000000005</c:v>
                </c:pt>
                <c:pt idx="4">
                  <c:v>0.84000000000000019</c:v>
                </c:pt>
              </c:numCache>
            </c:numRef>
          </c:val>
        </c:ser>
        <c:dLbls>
          <c:showLegendKey val="0"/>
          <c:showVal val="0"/>
          <c:showCatName val="0"/>
          <c:showSerName val="0"/>
          <c:showPercent val="0"/>
          <c:showBubbleSize val="0"/>
        </c:dLbls>
        <c:gapWidth val="60"/>
        <c:axId val="161380680"/>
        <c:axId val="161379504"/>
      </c:barChart>
      <c:catAx>
        <c:axId val="161380680"/>
        <c:scaling>
          <c:orientation val="minMax"/>
        </c:scaling>
        <c:delete val="0"/>
        <c:axPos val="l"/>
        <c:numFmt formatCode="General" sourceLinked="1"/>
        <c:majorTickMark val="out"/>
        <c:minorTickMark val="none"/>
        <c:tickLblPos val="nextTo"/>
        <c:crossAx val="161379504"/>
        <c:crosses val="autoZero"/>
        <c:auto val="1"/>
        <c:lblAlgn val="ctr"/>
        <c:lblOffset val="100"/>
        <c:noMultiLvlLbl val="0"/>
      </c:catAx>
      <c:valAx>
        <c:axId val="161379504"/>
        <c:scaling>
          <c:orientation val="minMax"/>
          <c:max val="1"/>
          <c:min val="0"/>
        </c:scaling>
        <c:delete val="0"/>
        <c:axPos val="b"/>
        <c:majorGridlines>
          <c:spPr>
            <a:ln>
              <a:solidFill>
                <a:sysClr val="window" lastClr="FFFFFF">
                  <a:lumMod val="85000"/>
                </a:sysClr>
              </a:solidFill>
            </a:ln>
          </c:spPr>
        </c:majorGridlines>
        <c:numFmt formatCode="0%" sourceLinked="0"/>
        <c:majorTickMark val="out"/>
        <c:minorTickMark val="none"/>
        <c:tickLblPos val="nextTo"/>
        <c:crossAx val="161380680"/>
        <c:crosses val="autoZero"/>
        <c:crossBetween val="between"/>
        <c:majorUnit val="0.2"/>
      </c:valAx>
    </c:plotArea>
    <c:plotVisOnly val="1"/>
    <c:dispBlanksAs val="gap"/>
    <c:showDLblsOverMax val="0"/>
  </c:chart>
  <c:spPr>
    <a:ln w="19050">
      <a:noFill/>
    </a:ln>
  </c:spPr>
  <c:txPr>
    <a:bodyPr/>
    <a:lstStyle/>
    <a:p>
      <a:pPr>
        <a:defRPr sz="1000">
          <a:latin typeface="Century Gothic"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493882636398199"/>
          <c:y val="4.3137732783402077E-2"/>
          <c:w val="0.81466554900532717"/>
          <c:h val="0.83917141741314505"/>
        </c:manualLayout>
      </c:layout>
      <c:barChart>
        <c:barDir val="bar"/>
        <c:grouping val="clustered"/>
        <c:varyColors val="0"/>
        <c:ser>
          <c:idx val="0"/>
          <c:order val="0"/>
          <c:spPr>
            <a:solidFill>
              <a:srgbClr val="1E4B82"/>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Sheet3!$A$2:$A$6</c:f>
              <c:strCache>
                <c:ptCount val="5"/>
                <c:pt idx="0">
                  <c:v>Not at all supportive</c:v>
                </c:pt>
                <c:pt idx="1">
                  <c:v>Not very supportive</c:v>
                </c:pt>
                <c:pt idx="2">
                  <c:v>Somewhat supportive</c:v>
                </c:pt>
                <c:pt idx="3">
                  <c:v>Supportive</c:v>
                </c:pt>
                <c:pt idx="4">
                  <c:v>Very supportive</c:v>
                </c:pt>
              </c:strCache>
            </c:strRef>
          </c:cat>
          <c:val>
            <c:numRef>
              <c:f>Sheet3!$B$2:$B$6</c:f>
              <c:numCache>
                <c:formatCode>0%</c:formatCode>
                <c:ptCount val="5"/>
                <c:pt idx="0">
                  <c:v>0.18</c:v>
                </c:pt>
                <c:pt idx="1">
                  <c:v>0.16</c:v>
                </c:pt>
                <c:pt idx="2">
                  <c:v>0.26</c:v>
                </c:pt>
                <c:pt idx="3">
                  <c:v>0.28000000000000003</c:v>
                </c:pt>
                <c:pt idx="4">
                  <c:v>0.12</c:v>
                </c:pt>
              </c:numCache>
            </c:numRef>
          </c:val>
        </c:ser>
        <c:dLbls>
          <c:showLegendKey val="0"/>
          <c:showVal val="0"/>
          <c:showCatName val="0"/>
          <c:showSerName val="0"/>
          <c:showPercent val="0"/>
          <c:showBubbleSize val="0"/>
        </c:dLbls>
        <c:gapWidth val="60"/>
        <c:axId val="161384208"/>
        <c:axId val="161384600"/>
      </c:barChart>
      <c:catAx>
        <c:axId val="161384208"/>
        <c:scaling>
          <c:orientation val="minMax"/>
        </c:scaling>
        <c:delete val="0"/>
        <c:axPos val="l"/>
        <c:numFmt formatCode="General" sourceLinked="1"/>
        <c:majorTickMark val="out"/>
        <c:minorTickMark val="none"/>
        <c:tickLblPos val="nextTo"/>
        <c:crossAx val="161384600"/>
        <c:crosses val="autoZero"/>
        <c:auto val="1"/>
        <c:lblAlgn val="ctr"/>
        <c:lblOffset val="100"/>
        <c:noMultiLvlLbl val="0"/>
      </c:catAx>
      <c:valAx>
        <c:axId val="161384600"/>
        <c:scaling>
          <c:orientation val="minMax"/>
          <c:max val="0.4"/>
          <c:min val="0"/>
        </c:scaling>
        <c:delete val="0"/>
        <c:axPos val="b"/>
        <c:majorGridlines>
          <c:spPr>
            <a:ln>
              <a:solidFill>
                <a:sysClr val="window" lastClr="FFFFFF">
                  <a:lumMod val="85000"/>
                </a:sysClr>
              </a:solidFill>
            </a:ln>
          </c:spPr>
        </c:majorGridlines>
        <c:numFmt formatCode="0%" sourceLinked="0"/>
        <c:majorTickMark val="out"/>
        <c:minorTickMark val="none"/>
        <c:tickLblPos val="nextTo"/>
        <c:crossAx val="161384208"/>
        <c:crosses val="autoZero"/>
        <c:crossBetween val="between"/>
        <c:majorUnit val="0.2"/>
      </c:valAx>
    </c:plotArea>
    <c:plotVisOnly val="1"/>
    <c:dispBlanksAs val="gap"/>
    <c:showDLblsOverMax val="0"/>
  </c:chart>
  <c:spPr>
    <a:ln w="19050">
      <a:noFill/>
    </a:ln>
  </c:spPr>
  <c:txPr>
    <a:bodyPr/>
    <a:lstStyle/>
    <a:p>
      <a:pPr>
        <a:defRPr sz="1000">
          <a:latin typeface="Century Gothic" pitchFamily="34"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493882636398199"/>
          <c:y val="4.3137732783402077E-2"/>
          <c:w val="0.81466554900532717"/>
          <c:h val="0.8391714174131446"/>
        </c:manualLayout>
      </c:layout>
      <c:barChart>
        <c:barDir val="bar"/>
        <c:grouping val="clustered"/>
        <c:varyColors val="0"/>
        <c:ser>
          <c:idx val="0"/>
          <c:order val="0"/>
          <c:spPr>
            <a:solidFill>
              <a:srgbClr val="1E4B82"/>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Sheet3!$A$79:$A$84</c:f>
              <c:strCache>
                <c:ptCount val="6"/>
                <c:pt idx="0">
                  <c:v>Refuse to answer</c:v>
                </c:pt>
                <c:pt idx="1">
                  <c:v>More than $4 per week</c:v>
                </c:pt>
                <c:pt idx="2">
                  <c:v>$3 to $4 per week</c:v>
                </c:pt>
                <c:pt idx="3">
                  <c:v>$2 to $3 per week</c:v>
                </c:pt>
                <c:pt idx="4">
                  <c:v>$1 to $2 per week</c:v>
                </c:pt>
                <c:pt idx="5">
                  <c:v>Less than $1 per week</c:v>
                </c:pt>
              </c:strCache>
            </c:strRef>
          </c:cat>
          <c:val>
            <c:numRef>
              <c:f>Sheet3!$B$79:$B$84</c:f>
              <c:numCache>
                <c:formatCode>0%</c:formatCode>
                <c:ptCount val="6"/>
                <c:pt idx="0">
                  <c:v>7.0000000000000021E-2</c:v>
                </c:pt>
                <c:pt idx="1">
                  <c:v>4.0000000000000015E-2</c:v>
                </c:pt>
                <c:pt idx="2">
                  <c:v>0.05</c:v>
                </c:pt>
                <c:pt idx="3">
                  <c:v>8.0000000000000029E-2</c:v>
                </c:pt>
                <c:pt idx="4">
                  <c:v>0.31000000000000011</c:v>
                </c:pt>
                <c:pt idx="5">
                  <c:v>0.45</c:v>
                </c:pt>
              </c:numCache>
            </c:numRef>
          </c:val>
        </c:ser>
        <c:dLbls>
          <c:showLegendKey val="0"/>
          <c:showVal val="0"/>
          <c:showCatName val="0"/>
          <c:showSerName val="0"/>
          <c:showPercent val="0"/>
          <c:showBubbleSize val="0"/>
        </c:dLbls>
        <c:gapWidth val="60"/>
        <c:axId val="228804536"/>
        <c:axId val="228804928"/>
      </c:barChart>
      <c:catAx>
        <c:axId val="228804536"/>
        <c:scaling>
          <c:orientation val="minMax"/>
        </c:scaling>
        <c:delete val="0"/>
        <c:axPos val="l"/>
        <c:numFmt formatCode="General" sourceLinked="1"/>
        <c:majorTickMark val="out"/>
        <c:minorTickMark val="none"/>
        <c:tickLblPos val="nextTo"/>
        <c:crossAx val="228804928"/>
        <c:crosses val="autoZero"/>
        <c:auto val="1"/>
        <c:lblAlgn val="ctr"/>
        <c:lblOffset val="100"/>
        <c:noMultiLvlLbl val="0"/>
      </c:catAx>
      <c:valAx>
        <c:axId val="228804928"/>
        <c:scaling>
          <c:orientation val="minMax"/>
          <c:max val="0.60000000000000053"/>
          <c:min val="0"/>
        </c:scaling>
        <c:delete val="0"/>
        <c:axPos val="b"/>
        <c:majorGridlines>
          <c:spPr>
            <a:ln>
              <a:solidFill>
                <a:sysClr val="window" lastClr="FFFFFF">
                  <a:lumMod val="85000"/>
                </a:sysClr>
              </a:solidFill>
            </a:ln>
          </c:spPr>
        </c:majorGridlines>
        <c:numFmt formatCode="0%" sourceLinked="0"/>
        <c:majorTickMark val="out"/>
        <c:minorTickMark val="none"/>
        <c:tickLblPos val="nextTo"/>
        <c:crossAx val="228804536"/>
        <c:crosses val="autoZero"/>
        <c:crossBetween val="between"/>
        <c:majorUnit val="0.2"/>
      </c:valAx>
    </c:plotArea>
    <c:plotVisOnly val="1"/>
    <c:dispBlanksAs val="gap"/>
    <c:showDLblsOverMax val="0"/>
  </c:chart>
  <c:spPr>
    <a:ln w="19050">
      <a:noFill/>
    </a:ln>
  </c:spPr>
  <c:txPr>
    <a:bodyPr/>
    <a:lstStyle/>
    <a:p>
      <a:pPr>
        <a:defRPr sz="1000">
          <a:latin typeface="Century Gothic"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493882636398199"/>
          <c:y val="4.3137732783402077E-2"/>
          <c:w val="0.81466554900532717"/>
          <c:h val="0.83917141741314527"/>
        </c:manualLayout>
      </c:layout>
      <c:barChart>
        <c:barDir val="bar"/>
        <c:grouping val="clustered"/>
        <c:varyColors val="0"/>
        <c:ser>
          <c:idx val="0"/>
          <c:order val="0"/>
          <c:spPr>
            <a:solidFill>
              <a:srgbClr val="1E4B82"/>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Sheet3!$A$28:$A$32</c:f>
              <c:strCache>
                <c:ptCount val="5"/>
                <c:pt idx="0">
                  <c:v>Not at all important</c:v>
                </c:pt>
                <c:pt idx="1">
                  <c:v>Not very important</c:v>
                </c:pt>
                <c:pt idx="2">
                  <c:v>Somewhat important</c:v>
                </c:pt>
                <c:pt idx="3">
                  <c:v>Important</c:v>
                </c:pt>
                <c:pt idx="4">
                  <c:v>Very important</c:v>
                </c:pt>
              </c:strCache>
            </c:strRef>
          </c:cat>
          <c:val>
            <c:numRef>
              <c:f>Sheet3!$C$28:$C$32</c:f>
              <c:numCache>
                <c:formatCode>0%</c:formatCode>
                <c:ptCount val="5"/>
                <c:pt idx="0">
                  <c:v>0.16</c:v>
                </c:pt>
                <c:pt idx="1">
                  <c:v>0.11</c:v>
                </c:pt>
                <c:pt idx="2">
                  <c:v>0.25</c:v>
                </c:pt>
                <c:pt idx="3">
                  <c:v>0.35000000000000009</c:v>
                </c:pt>
                <c:pt idx="4">
                  <c:v>0.13</c:v>
                </c:pt>
              </c:numCache>
            </c:numRef>
          </c:val>
        </c:ser>
        <c:dLbls>
          <c:showLegendKey val="0"/>
          <c:showVal val="0"/>
          <c:showCatName val="0"/>
          <c:showSerName val="0"/>
          <c:showPercent val="0"/>
          <c:showBubbleSize val="0"/>
        </c:dLbls>
        <c:gapWidth val="60"/>
        <c:axId val="228805712"/>
        <c:axId val="228806104"/>
      </c:barChart>
      <c:catAx>
        <c:axId val="228805712"/>
        <c:scaling>
          <c:orientation val="minMax"/>
        </c:scaling>
        <c:delete val="0"/>
        <c:axPos val="l"/>
        <c:numFmt formatCode="General" sourceLinked="1"/>
        <c:majorTickMark val="out"/>
        <c:minorTickMark val="none"/>
        <c:tickLblPos val="nextTo"/>
        <c:crossAx val="228806104"/>
        <c:crosses val="autoZero"/>
        <c:auto val="1"/>
        <c:lblAlgn val="ctr"/>
        <c:lblOffset val="100"/>
        <c:noMultiLvlLbl val="0"/>
      </c:catAx>
      <c:valAx>
        <c:axId val="228806104"/>
        <c:scaling>
          <c:orientation val="minMax"/>
          <c:max val="0.4"/>
          <c:min val="0"/>
        </c:scaling>
        <c:delete val="0"/>
        <c:axPos val="b"/>
        <c:majorGridlines>
          <c:spPr>
            <a:ln>
              <a:solidFill>
                <a:sysClr val="window" lastClr="FFFFFF">
                  <a:lumMod val="85000"/>
                </a:sysClr>
              </a:solidFill>
            </a:ln>
          </c:spPr>
        </c:majorGridlines>
        <c:numFmt formatCode="0%" sourceLinked="0"/>
        <c:majorTickMark val="out"/>
        <c:minorTickMark val="none"/>
        <c:tickLblPos val="nextTo"/>
        <c:crossAx val="228805712"/>
        <c:crosses val="autoZero"/>
        <c:crossBetween val="between"/>
        <c:majorUnit val="0.2"/>
      </c:valAx>
    </c:plotArea>
    <c:plotVisOnly val="1"/>
    <c:dispBlanksAs val="gap"/>
    <c:showDLblsOverMax val="0"/>
  </c:chart>
  <c:spPr>
    <a:ln w="19050">
      <a:noFill/>
    </a:ln>
  </c:spPr>
  <c:txPr>
    <a:bodyPr/>
    <a:lstStyle/>
    <a:p>
      <a:pPr>
        <a:defRPr sz="1000">
          <a:latin typeface="Century Gothic" pitchFamily="34" charset="0"/>
        </a:defRPr>
      </a:pPr>
      <a:endParaRPr lang="en-US"/>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0.00208</cdr:x>
      <cdr:y>0.0805</cdr:y>
    </cdr:from>
    <cdr:to>
      <cdr:x>0.43763</cdr:x>
      <cdr:y>0.11986</cdr:y>
    </cdr:to>
    <cdr:sp macro="" textlink="">
      <cdr:nvSpPr>
        <cdr:cNvPr id="2" name="TextBox 1"/>
        <cdr:cNvSpPr txBox="1"/>
      </cdr:nvSpPr>
      <cdr:spPr>
        <a:xfrm xmlns:a="http://schemas.openxmlformats.org/drawingml/2006/main">
          <a:off x="9525" y="428625"/>
          <a:ext cx="1991335" cy="2095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AU" sz="900" b="1">
              <a:solidFill>
                <a:srgbClr val="BF3221"/>
              </a:solidFill>
              <a:latin typeface="Century Gothic" pitchFamily="34" charset="0"/>
            </a:rPr>
            <a:t>Age</a:t>
          </a:r>
        </a:p>
      </cdr:txBody>
    </cdr:sp>
  </cdr:relSizeAnchor>
  <cdr:relSizeAnchor xmlns:cdr="http://schemas.openxmlformats.org/drawingml/2006/chartDrawing">
    <cdr:from>
      <cdr:x>0</cdr:x>
      <cdr:y>0.63914</cdr:y>
    </cdr:from>
    <cdr:to>
      <cdr:x>0.43125</cdr:x>
      <cdr:y>0.67321</cdr:y>
    </cdr:to>
    <cdr:sp macro="" textlink="">
      <cdr:nvSpPr>
        <cdr:cNvPr id="3" name="TextBox 1"/>
        <cdr:cNvSpPr txBox="1"/>
      </cdr:nvSpPr>
      <cdr:spPr>
        <a:xfrm xmlns:a="http://schemas.openxmlformats.org/drawingml/2006/main">
          <a:off x="-18256" y="3312368"/>
          <a:ext cx="1971675" cy="17656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AU" sz="900" b="1">
              <a:solidFill>
                <a:srgbClr val="BF3221"/>
              </a:solidFill>
              <a:latin typeface="Century Gothic" pitchFamily="34" charset="0"/>
            </a:rPr>
            <a:t>Employment status</a:t>
          </a:r>
        </a:p>
      </cdr:txBody>
    </cdr:sp>
  </cdr:relSizeAnchor>
  <cdr:relSizeAnchor xmlns:cdr="http://schemas.openxmlformats.org/drawingml/2006/chartDrawing">
    <cdr:from>
      <cdr:x>0</cdr:x>
      <cdr:y>0.5002</cdr:y>
    </cdr:from>
    <cdr:to>
      <cdr:x>0.43125</cdr:x>
      <cdr:y>0.53427</cdr:y>
    </cdr:to>
    <cdr:sp macro="" textlink="">
      <cdr:nvSpPr>
        <cdr:cNvPr id="4" name="TextBox 1"/>
        <cdr:cNvSpPr txBox="1"/>
      </cdr:nvSpPr>
      <cdr:spPr>
        <a:xfrm xmlns:a="http://schemas.openxmlformats.org/drawingml/2006/main">
          <a:off x="-18256" y="2592288"/>
          <a:ext cx="1971675" cy="17656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AU" sz="900" b="1" dirty="0">
              <a:solidFill>
                <a:srgbClr val="BF3221"/>
              </a:solidFill>
              <a:latin typeface="Century Gothic" pitchFamily="34" charset="0"/>
            </a:rPr>
            <a:t>Household status</a:t>
          </a:r>
        </a:p>
      </cdr:txBody>
    </cdr:sp>
  </cdr:relSizeAnchor>
  <cdr:relSizeAnchor xmlns:cdr="http://schemas.openxmlformats.org/drawingml/2006/chartDrawing">
    <cdr:from>
      <cdr:x>0</cdr:x>
      <cdr:y>0.32259</cdr:y>
    </cdr:from>
    <cdr:to>
      <cdr:x>0.43125</cdr:x>
      <cdr:y>0.35666</cdr:y>
    </cdr:to>
    <cdr:sp macro="" textlink="">
      <cdr:nvSpPr>
        <cdr:cNvPr id="5" name="TextBox 1"/>
        <cdr:cNvSpPr txBox="1"/>
      </cdr:nvSpPr>
      <cdr:spPr>
        <a:xfrm xmlns:a="http://schemas.openxmlformats.org/drawingml/2006/main">
          <a:off x="0" y="1717641"/>
          <a:ext cx="1971675" cy="1814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AU" sz="900" b="1">
              <a:solidFill>
                <a:srgbClr val="BF3221"/>
              </a:solidFill>
              <a:latin typeface="Century Gothic" pitchFamily="34" charset="0"/>
            </a:rPr>
            <a:t>Time lived in the area</a:t>
          </a:r>
        </a:p>
      </cdr:txBody>
    </cdr:sp>
  </cdr:relSizeAnchor>
  <cdr:relSizeAnchor xmlns:cdr="http://schemas.openxmlformats.org/drawingml/2006/chartDrawing">
    <cdr:from>
      <cdr:x>0</cdr:x>
      <cdr:y>0</cdr:y>
    </cdr:from>
    <cdr:to>
      <cdr:x>0.43125</cdr:x>
      <cdr:y>0.03407</cdr:y>
    </cdr:to>
    <cdr:sp macro="" textlink="">
      <cdr:nvSpPr>
        <cdr:cNvPr id="8" name="TextBox 1"/>
        <cdr:cNvSpPr txBox="1"/>
      </cdr:nvSpPr>
      <cdr:spPr>
        <a:xfrm xmlns:a="http://schemas.openxmlformats.org/drawingml/2006/main">
          <a:off x="0" y="0"/>
          <a:ext cx="1971675" cy="1814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AU" sz="900" b="1">
              <a:solidFill>
                <a:srgbClr val="BF3221"/>
              </a:solidFill>
              <a:latin typeface="Century Gothic" pitchFamily="34" charset="0"/>
            </a:rPr>
            <a:t>Gender</a:t>
          </a:r>
        </a:p>
      </cdr:txBody>
    </cdr:sp>
  </cdr:relSizeAnchor>
  <cdr:relSizeAnchor xmlns:cdr="http://schemas.openxmlformats.org/drawingml/2006/chartDrawing">
    <cdr:from>
      <cdr:x>0.01176</cdr:x>
      <cdr:y>0.2362</cdr:y>
    </cdr:from>
    <cdr:to>
      <cdr:x>0.44301</cdr:x>
      <cdr:y>0.27028</cdr:y>
    </cdr:to>
    <cdr:sp macro="" textlink="">
      <cdr:nvSpPr>
        <cdr:cNvPr id="9" name="TextBox 1"/>
        <cdr:cNvSpPr txBox="1"/>
      </cdr:nvSpPr>
      <cdr:spPr>
        <a:xfrm xmlns:a="http://schemas.openxmlformats.org/drawingml/2006/main">
          <a:off x="53752" y="1224136"/>
          <a:ext cx="1971675" cy="1765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AU" sz="900" b="1" dirty="0">
              <a:solidFill>
                <a:srgbClr val="BF3221"/>
              </a:solidFill>
              <a:latin typeface="Century Gothic" pitchFamily="34" charset="0"/>
            </a:rPr>
            <a:t>Ratepayer status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3225" cy="495300"/>
          </a:xfrm>
          <a:prstGeom prst="rect">
            <a:avLst/>
          </a:prstGeom>
        </p:spPr>
        <p:txBody>
          <a:bodyPr vert="horz" lIns="91080" tIns="45540" rIns="91080" bIns="45540" rtlCol="0"/>
          <a:lstStyle>
            <a:lvl1pPr algn="l" fontAlgn="auto">
              <a:spcBef>
                <a:spcPts val="0"/>
              </a:spcBef>
              <a:spcAft>
                <a:spcPts val="0"/>
              </a:spcAft>
              <a:defRPr sz="1200">
                <a:latin typeface="+mn-lt"/>
                <a:cs typeface="+mn-cs"/>
              </a:defRPr>
            </a:lvl1pPr>
          </a:lstStyle>
          <a:p>
            <a:pPr>
              <a:defRPr/>
            </a:pPr>
            <a:endParaRPr lang="en-AU" dirty="0"/>
          </a:p>
        </p:txBody>
      </p:sp>
      <p:sp>
        <p:nvSpPr>
          <p:cNvPr id="4" name="Footer Placeholder 3"/>
          <p:cNvSpPr>
            <a:spLocks noGrp="1"/>
          </p:cNvSpPr>
          <p:nvPr>
            <p:ph type="ftr" sz="quarter" idx="2"/>
          </p:nvPr>
        </p:nvSpPr>
        <p:spPr>
          <a:xfrm>
            <a:off x="0" y="9409113"/>
            <a:ext cx="2943225" cy="495300"/>
          </a:xfrm>
          <a:prstGeom prst="rect">
            <a:avLst/>
          </a:prstGeom>
        </p:spPr>
        <p:txBody>
          <a:bodyPr vert="horz" lIns="91080" tIns="45540" rIns="91080" bIns="45540" rtlCol="0" anchor="b"/>
          <a:lstStyle>
            <a:lvl1pPr algn="l" fontAlgn="auto">
              <a:spcBef>
                <a:spcPts val="0"/>
              </a:spcBef>
              <a:spcAft>
                <a:spcPts val="0"/>
              </a:spcAft>
              <a:defRPr sz="1200">
                <a:latin typeface="+mn-lt"/>
                <a:cs typeface="+mn-cs"/>
              </a:defRPr>
            </a:lvl1pPr>
          </a:lstStyle>
          <a:p>
            <a:pPr>
              <a:defRPr/>
            </a:pPr>
            <a:endParaRPr lang="en-AU" dirty="0"/>
          </a:p>
        </p:txBody>
      </p:sp>
    </p:spTree>
    <p:extLst>
      <p:ext uri="{BB962C8B-B14F-4D97-AF65-F5344CB8AC3E}">
        <p14:creationId xmlns:p14="http://schemas.microsoft.com/office/powerpoint/2010/main" val="3542083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3225" cy="495300"/>
          </a:xfrm>
          <a:prstGeom prst="rect">
            <a:avLst/>
          </a:prstGeom>
        </p:spPr>
        <p:txBody>
          <a:bodyPr vert="horz" lIns="91080" tIns="45540" rIns="91080" bIns="45540" rtlCol="0"/>
          <a:lstStyle>
            <a:lvl1pPr algn="l" fontAlgn="auto">
              <a:spcBef>
                <a:spcPts val="0"/>
              </a:spcBef>
              <a:spcAft>
                <a:spcPts val="0"/>
              </a:spcAft>
              <a:defRPr sz="1200">
                <a:latin typeface="+mn-lt"/>
                <a:cs typeface="+mn-cs"/>
              </a:defRPr>
            </a:lvl1pPr>
          </a:lstStyle>
          <a:p>
            <a:pPr>
              <a:defRPr/>
            </a:pPr>
            <a:endParaRPr lang="en-AU" dirty="0"/>
          </a:p>
        </p:txBody>
      </p:sp>
      <p:sp>
        <p:nvSpPr>
          <p:cNvPr id="3" name="Date Placeholder 2"/>
          <p:cNvSpPr>
            <a:spLocks noGrp="1"/>
          </p:cNvSpPr>
          <p:nvPr>
            <p:ph type="dt" idx="1"/>
          </p:nvPr>
        </p:nvSpPr>
        <p:spPr>
          <a:xfrm>
            <a:off x="3849688" y="0"/>
            <a:ext cx="2943225" cy="495300"/>
          </a:xfrm>
          <a:prstGeom prst="rect">
            <a:avLst/>
          </a:prstGeom>
        </p:spPr>
        <p:txBody>
          <a:bodyPr vert="horz" lIns="91080" tIns="45540" rIns="91080" bIns="45540" rtlCol="0"/>
          <a:lstStyle>
            <a:lvl1pPr algn="r" fontAlgn="auto">
              <a:spcBef>
                <a:spcPts val="0"/>
              </a:spcBef>
              <a:spcAft>
                <a:spcPts val="0"/>
              </a:spcAft>
              <a:defRPr sz="1200">
                <a:latin typeface="+mn-lt"/>
                <a:cs typeface="+mn-cs"/>
              </a:defRPr>
            </a:lvl1pPr>
          </a:lstStyle>
          <a:p>
            <a:pPr>
              <a:defRPr/>
            </a:pPr>
            <a:fld id="{8EE99E04-2046-4074-B9F0-BC928FA1859A}" type="datetimeFigureOut">
              <a:rPr lang="en-US"/>
              <a:pPr>
                <a:defRPr/>
              </a:pPr>
              <a:t>12/13/2013</a:t>
            </a:fld>
            <a:endParaRPr lang="en-AU" dirty="0"/>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080" tIns="45540" rIns="91080" bIns="45540" rtlCol="0" anchor="ctr"/>
          <a:lstStyle/>
          <a:p>
            <a:pPr lvl="0"/>
            <a:endParaRPr lang="en-AU" noProof="0" dirty="0"/>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080" tIns="45540" rIns="91080" bIns="4554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a:p>
        </p:txBody>
      </p:sp>
      <p:sp>
        <p:nvSpPr>
          <p:cNvPr id="6" name="Footer Placeholder 5"/>
          <p:cNvSpPr>
            <a:spLocks noGrp="1"/>
          </p:cNvSpPr>
          <p:nvPr>
            <p:ph type="ftr" sz="quarter" idx="4"/>
          </p:nvPr>
        </p:nvSpPr>
        <p:spPr>
          <a:xfrm>
            <a:off x="0" y="9409113"/>
            <a:ext cx="2943225" cy="495300"/>
          </a:xfrm>
          <a:prstGeom prst="rect">
            <a:avLst/>
          </a:prstGeom>
        </p:spPr>
        <p:txBody>
          <a:bodyPr vert="horz" lIns="91080" tIns="45540" rIns="91080" bIns="45540" rtlCol="0" anchor="b"/>
          <a:lstStyle>
            <a:lvl1pPr algn="l" fontAlgn="auto">
              <a:spcBef>
                <a:spcPts val="0"/>
              </a:spcBef>
              <a:spcAft>
                <a:spcPts val="0"/>
              </a:spcAft>
              <a:defRPr sz="1200">
                <a:latin typeface="+mn-lt"/>
                <a:cs typeface="+mn-cs"/>
              </a:defRPr>
            </a:lvl1pPr>
          </a:lstStyle>
          <a:p>
            <a:pPr>
              <a:defRPr/>
            </a:pPr>
            <a:endParaRPr lang="en-AU" dirty="0"/>
          </a:p>
        </p:txBody>
      </p:sp>
      <p:sp>
        <p:nvSpPr>
          <p:cNvPr id="7" name="Slide Number Placeholder 6"/>
          <p:cNvSpPr>
            <a:spLocks noGrp="1"/>
          </p:cNvSpPr>
          <p:nvPr>
            <p:ph type="sldNum" sz="quarter" idx="5"/>
          </p:nvPr>
        </p:nvSpPr>
        <p:spPr>
          <a:xfrm>
            <a:off x="3849688" y="9409113"/>
            <a:ext cx="2943225" cy="495300"/>
          </a:xfrm>
          <a:prstGeom prst="rect">
            <a:avLst/>
          </a:prstGeom>
        </p:spPr>
        <p:txBody>
          <a:bodyPr vert="horz" lIns="91080" tIns="45540" rIns="91080" bIns="45540" rtlCol="0" anchor="b"/>
          <a:lstStyle>
            <a:lvl1pPr algn="r" fontAlgn="auto">
              <a:spcBef>
                <a:spcPts val="0"/>
              </a:spcBef>
              <a:spcAft>
                <a:spcPts val="0"/>
              </a:spcAft>
              <a:defRPr sz="1200">
                <a:latin typeface="+mn-lt"/>
                <a:cs typeface="+mn-cs"/>
              </a:defRPr>
            </a:lvl1pPr>
          </a:lstStyle>
          <a:p>
            <a:pPr>
              <a:defRPr/>
            </a:pPr>
            <a:fld id="{9429DAB0-A95D-410D-86E5-6469ABD167C7}" type="slidenum">
              <a:rPr lang="en-AU"/>
              <a:pPr>
                <a:defRPr/>
              </a:pPr>
              <a:t>‹#›</a:t>
            </a:fld>
            <a:endParaRPr lang="en-AU" dirty="0"/>
          </a:p>
        </p:txBody>
      </p:sp>
    </p:spTree>
    <p:extLst>
      <p:ext uri="{BB962C8B-B14F-4D97-AF65-F5344CB8AC3E}">
        <p14:creationId xmlns:p14="http://schemas.microsoft.com/office/powerpoint/2010/main" val="8049656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2950"/>
            <a:ext cx="4953000" cy="3714750"/>
          </a:xfrm>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9429DAB0-A95D-410D-86E5-6469ABD167C7}" type="slidenum">
              <a:rPr lang="en-AU" smtClean="0"/>
              <a:pPr>
                <a:defRPr/>
              </a:pPr>
              <a:t>3</a:t>
            </a:fld>
            <a:endParaRPr lang="en-AU" dirty="0"/>
          </a:p>
        </p:txBody>
      </p:sp>
    </p:spTree>
    <p:extLst>
      <p:ext uri="{BB962C8B-B14F-4D97-AF65-F5344CB8AC3E}">
        <p14:creationId xmlns:p14="http://schemas.microsoft.com/office/powerpoint/2010/main" val="2503536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2950"/>
            <a:ext cx="4953000" cy="3714750"/>
          </a:xfrm>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9429DAB0-A95D-410D-86E5-6469ABD167C7}" type="slidenum">
              <a:rPr lang="en-AU" smtClean="0"/>
              <a:pPr>
                <a:defRPr/>
              </a:pPr>
              <a:t>4</a:t>
            </a:fld>
            <a:endParaRPr lang="en-AU" dirty="0"/>
          </a:p>
        </p:txBody>
      </p:sp>
    </p:spTree>
    <p:extLst>
      <p:ext uri="{BB962C8B-B14F-4D97-AF65-F5344CB8AC3E}">
        <p14:creationId xmlns:p14="http://schemas.microsoft.com/office/powerpoint/2010/main" val="2113208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920750" y="742950"/>
            <a:ext cx="4953000" cy="371475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2981CDD-2640-4F9C-81FE-757024BE29F3}" type="slidenum">
              <a:rPr lang="en-AU" smtClean="0"/>
              <a:pPr fontAlgn="base">
                <a:spcBef>
                  <a:spcPct val="0"/>
                </a:spcBef>
                <a:spcAft>
                  <a:spcPct val="0"/>
                </a:spcAft>
                <a:defRPr/>
              </a:pPr>
              <a:t>17</a:t>
            </a:fld>
            <a:endParaRPr lang="en-AU" dirty="0" smtClean="0"/>
          </a:p>
        </p:txBody>
      </p:sp>
    </p:spTree>
    <p:extLst>
      <p:ext uri="{BB962C8B-B14F-4D97-AF65-F5344CB8AC3E}">
        <p14:creationId xmlns:p14="http://schemas.microsoft.com/office/powerpoint/2010/main" val="301156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lvl1pPr algn="l">
              <a:defRPr sz="2500"/>
            </a:lvl1p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3AFE9DAF-1B78-4C57-8EE8-A64492BB468E}" type="datetimeFigureOut">
              <a:rPr lang="en-US"/>
              <a:pPr>
                <a:defRPr/>
              </a:pPr>
              <a:t>12/13/2013</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dirty="0"/>
          </a:p>
        </p:txBody>
      </p:sp>
      <p:sp>
        <p:nvSpPr>
          <p:cNvPr id="6" name="Slide Number Placeholder 5"/>
          <p:cNvSpPr>
            <a:spLocks noGrp="1"/>
          </p:cNvSpPr>
          <p:nvPr>
            <p:ph type="sldNum" sz="quarter" idx="12"/>
          </p:nvPr>
        </p:nvSpPr>
        <p:spPr/>
        <p:txBody>
          <a:bodyPr/>
          <a:lstStyle>
            <a:lvl1pPr>
              <a:defRPr/>
            </a:lvl1pPr>
          </a:lstStyle>
          <a:p>
            <a:pPr>
              <a:defRPr/>
            </a:pPr>
            <a:fld id="{BA754309-7847-46BD-A893-0F5120EB1A1D}"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62219049-6BCC-4E84-8E12-0C30A94B0D1C}" type="datetimeFigureOut">
              <a:rPr lang="en-US"/>
              <a:pPr>
                <a:defRPr/>
              </a:pPr>
              <a:t>12/13/2013</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dirty="0"/>
          </a:p>
        </p:txBody>
      </p:sp>
      <p:sp>
        <p:nvSpPr>
          <p:cNvPr id="6" name="Slide Number Placeholder 5"/>
          <p:cNvSpPr>
            <a:spLocks noGrp="1"/>
          </p:cNvSpPr>
          <p:nvPr>
            <p:ph type="sldNum" sz="quarter" idx="12"/>
          </p:nvPr>
        </p:nvSpPr>
        <p:spPr/>
        <p:txBody>
          <a:bodyPr/>
          <a:lstStyle>
            <a:lvl1pPr>
              <a:defRPr/>
            </a:lvl1pPr>
          </a:lstStyle>
          <a:p>
            <a:pPr>
              <a:defRPr/>
            </a:pPr>
            <a:fld id="{8EFA9B92-C410-42E4-BBED-66E5922D7D41}"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C48F8C94-831E-4CE2-BC9F-A22F3EEF6F86}" type="datetimeFigureOut">
              <a:rPr lang="en-US"/>
              <a:pPr>
                <a:defRPr/>
              </a:pPr>
              <a:t>12/13/2013</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dirty="0"/>
          </a:p>
        </p:txBody>
      </p:sp>
      <p:sp>
        <p:nvSpPr>
          <p:cNvPr id="6" name="Slide Number Placeholder 5"/>
          <p:cNvSpPr>
            <a:spLocks noGrp="1"/>
          </p:cNvSpPr>
          <p:nvPr>
            <p:ph type="sldNum" sz="quarter" idx="12"/>
          </p:nvPr>
        </p:nvSpPr>
        <p:spPr/>
        <p:txBody>
          <a:bodyPr/>
          <a:lstStyle>
            <a:lvl1pPr>
              <a:defRPr/>
            </a:lvl1pPr>
          </a:lstStyle>
          <a:p>
            <a:pPr>
              <a:defRPr/>
            </a:pPr>
            <a:fld id="{A8594260-D4F5-462B-B0CF-9B686A078C70}" type="slidenum">
              <a:rPr lang="en-AU"/>
              <a:pPr>
                <a:defRPr/>
              </a:pPr>
              <a:t>‹#›</a:t>
            </a:fld>
            <a:endParaRPr lang="en-A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akeout">
    <p:spTree>
      <p:nvGrpSpPr>
        <p:cNvPr id="1" name=""/>
        <p:cNvGrpSpPr/>
        <p:nvPr/>
      </p:nvGrpSpPr>
      <p:grpSpPr>
        <a:xfrm>
          <a:off x="0" y="0"/>
          <a:ext cx="0" cy="0"/>
          <a:chOff x="0" y="0"/>
          <a:chExt cx="0" cy="0"/>
        </a:xfrm>
      </p:grpSpPr>
      <p:sp>
        <p:nvSpPr>
          <p:cNvPr id="4" name="TextBox 3"/>
          <p:cNvSpPr txBox="1"/>
          <p:nvPr userDrawn="1"/>
        </p:nvSpPr>
        <p:spPr>
          <a:xfrm>
            <a:off x="8655053" y="6510341"/>
            <a:ext cx="488951" cy="276999"/>
          </a:xfrm>
          <a:prstGeom prst="rect">
            <a:avLst/>
          </a:prstGeom>
          <a:noFill/>
        </p:spPr>
        <p:txBody>
          <a:bodyPr>
            <a:spAutoFit/>
          </a:bodyPr>
          <a:lstStyle/>
          <a:p>
            <a:pPr algn="r" fontAlgn="auto">
              <a:spcBef>
                <a:spcPts val="0"/>
              </a:spcBef>
              <a:spcAft>
                <a:spcPts val="0"/>
              </a:spcAft>
              <a:defRPr/>
            </a:pPr>
            <a:fld id="{A88885FE-3C6E-45B5-A33E-A8F8284ADF68}" type="slidenum">
              <a:rPr lang="en-AU" sz="1200">
                <a:solidFill>
                  <a:schemeClr val="bg1"/>
                </a:solidFill>
                <a:effectLst>
                  <a:outerShdw blurRad="114300" dist="38100" dir="2700000" sx="101000" sy="101000" algn="tl" rotWithShape="0">
                    <a:prstClr val="black">
                      <a:alpha val="65000"/>
                    </a:prstClr>
                  </a:outerShdw>
                </a:effectLst>
                <a:latin typeface="+mn-lt"/>
                <a:cs typeface="+mn-cs"/>
              </a:rPr>
              <a:pPr algn="r" fontAlgn="auto">
                <a:spcBef>
                  <a:spcPts val="0"/>
                </a:spcBef>
                <a:spcAft>
                  <a:spcPts val="0"/>
                </a:spcAft>
                <a:defRPr/>
              </a:pPr>
              <a:t>‹#›</a:t>
            </a:fld>
            <a:endParaRPr lang="en-AU" sz="1200" dirty="0">
              <a:solidFill>
                <a:schemeClr val="bg1"/>
              </a:solidFill>
              <a:effectLst>
                <a:outerShdw blurRad="114300" dist="38100" dir="2700000" sx="101000" sy="101000" algn="tl" rotWithShape="0">
                  <a:prstClr val="black">
                    <a:alpha val="65000"/>
                  </a:prstClr>
                </a:outerShdw>
              </a:effectLst>
              <a:latin typeface="+mn-lt"/>
              <a:cs typeface="+mn-cs"/>
            </a:endParaRPr>
          </a:p>
        </p:txBody>
      </p:sp>
      <p:sp>
        <p:nvSpPr>
          <p:cNvPr id="2" name="Title 1"/>
          <p:cNvSpPr>
            <a:spLocks noGrp="1"/>
          </p:cNvSpPr>
          <p:nvPr>
            <p:ph type="title"/>
          </p:nvPr>
        </p:nvSpPr>
        <p:spPr>
          <a:xfrm>
            <a:off x="1691680" y="0"/>
            <a:ext cx="7128792" cy="965200"/>
          </a:xfrm>
          <a:prstGeom prst="rect">
            <a:avLst/>
          </a:prstGeom>
          <a:noFill/>
          <a:effectLst>
            <a:outerShdw blurRad="50800" dist="25400" dir="2700000" algn="tl" rotWithShape="0">
              <a:srgbClr val="000000">
                <a:alpha val="32941"/>
              </a:srgbClr>
            </a:outerShdw>
          </a:effectLst>
        </p:spPr>
        <p:txBody>
          <a:bodyPr>
            <a:normAutofit/>
          </a:bodyPr>
          <a:lstStyle>
            <a:lvl1pPr algn="r" defTabSz="914400" rtl="0" eaLnBrk="1" latinLnBrk="0" hangingPunct="1">
              <a:lnSpc>
                <a:spcPct val="100000"/>
              </a:lnSpc>
              <a:spcBef>
                <a:spcPct val="0"/>
              </a:spcBef>
              <a:buNone/>
              <a:defRPr lang="en-AU" sz="2400" kern="1200" dirty="0">
                <a:solidFill>
                  <a:schemeClr val="tx2"/>
                </a:solidFill>
                <a:effectLst/>
                <a:latin typeface="Century Gothic" pitchFamily="34" charset="0"/>
                <a:ea typeface="+mj-ea"/>
                <a:cs typeface="+mj-cs"/>
              </a:defRPr>
            </a:lvl1pPr>
          </a:lstStyle>
          <a:p>
            <a:r>
              <a:rPr lang="en-US" dirty="0" smtClean="0"/>
              <a:t>Click to edit Master title style</a:t>
            </a:r>
            <a:endParaRPr lang="en-AU" dirty="0"/>
          </a:p>
        </p:txBody>
      </p:sp>
      <p:sp>
        <p:nvSpPr>
          <p:cNvPr id="6" name="Text Placeholder 5"/>
          <p:cNvSpPr>
            <a:spLocks noGrp="1"/>
          </p:cNvSpPr>
          <p:nvPr>
            <p:ph type="body" sz="quarter" idx="11" hasCustomPrompt="1"/>
          </p:nvPr>
        </p:nvSpPr>
        <p:spPr>
          <a:xfrm>
            <a:off x="323527" y="6112800"/>
            <a:ext cx="6696745" cy="694800"/>
          </a:xfrm>
          <a:prstGeom prst="rect">
            <a:avLst/>
          </a:prstGeom>
        </p:spPr>
        <p:txBody>
          <a:bodyPr rtlCol="0" anchor="ctr">
            <a:normAutofit/>
          </a:bodyPr>
          <a:lstStyle>
            <a:lvl1pPr marL="0" marR="0" indent="0" algn="l" defTabSz="914400" rtl="0" eaLnBrk="1" fontAlgn="auto" latinLnBrk="0" hangingPunct="1">
              <a:lnSpc>
                <a:spcPct val="110000"/>
              </a:lnSpc>
              <a:spcBef>
                <a:spcPts val="0"/>
              </a:spcBef>
              <a:spcAft>
                <a:spcPts val="0"/>
              </a:spcAft>
              <a:buClr>
                <a:srgbClr val="FF0000"/>
              </a:buClr>
              <a:buSzPct val="100000"/>
              <a:buFont typeface="Arial" pitchFamily="34" charset="0"/>
              <a:buNone/>
              <a:tabLst/>
              <a:defRPr lang="en-AU" sz="1600" b="1" kern="1200" baseline="0" dirty="0" smtClean="0">
                <a:solidFill>
                  <a:schemeClr val="bg1"/>
                </a:solidFill>
                <a:latin typeface="Century Gothic" pitchFamily="34" charset="0"/>
                <a:ea typeface="+mn-ea"/>
                <a:cs typeface="+mn-cs"/>
              </a:defRPr>
            </a:lvl1pPr>
          </a:lstStyle>
          <a:p>
            <a:pPr lvl="0"/>
            <a:r>
              <a:rPr lang="en-AU" dirty="0" err="1" smtClean="0">
                <a:solidFill>
                  <a:schemeClr val="tx2"/>
                </a:solidFill>
              </a:rPr>
              <a:t>rxxxxx</a:t>
            </a:r>
            <a:r>
              <a:rPr lang="en-US" dirty="0" smtClean="0"/>
              <a:t>text styles</a:t>
            </a:r>
          </a:p>
        </p:txBody>
      </p:sp>
      <p:pic>
        <p:nvPicPr>
          <p:cNvPr id="11" name="Picture 2"/>
          <p:cNvPicPr>
            <a:picLocks noChangeAspect="1" noChangeArrowheads="1"/>
          </p:cNvPicPr>
          <p:nvPr userDrawn="1"/>
        </p:nvPicPr>
        <p:blipFill>
          <a:blip r:embed="rId2" cstate="print"/>
          <a:srcRect/>
          <a:stretch>
            <a:fillRect/>
          </a:stretch>
        </p:blipFill>
        <p:spPr bwMode="auto">
          <a:xfrm>
            <a:off x="188139" y="730198"/>
            <a:ext cx="8848725" cy="333375"/>
          </a:xfrm>
          <a:prstGeom prst="rect">
            <a:avLst/>
          </a:prstGeom>
          <a:noFill/>
          <a:ln w="9525">
            <a:noFill/>
            <a:miter lim="800000"/>
            <a:headEnd/>
            <a:tailEnd/>
          </a:ln>
        </p:spPr>
      </p:pic>
      <p:pic>
        <p:nvPicPr>
          <p:cNvPr id="13" name="Picture 3"/>
          <p:cNvPicPr>
            <a:picLocks noChangeAspect="1" noChangeArrowheads="1"/>
          </p:cNvPicPr>
          <p:nvPr userDrawn="1"/>
        </p:nvPicPr>
        <p:blipFill>
          <a:blip r:embed="rId3" cstate="print"/>
          <a:srcRect/>
          <a:stretch>
            <a:fillRect/>
          </a:stretch>
        </p:blipFill>
        <p:spPr bwMode="auto">
          <a:xfrm>
            <a:off x="179512" y="5949280"/>
            <a:ext cx="8839200" cy="571500"/>
          </a:xfrm>
          <a:prstGeom prst="rect">
            <a:avLst/>
          </a:prstGeom>
          <a:noFill/>
          <a:ln w="9525">
            <a:noFill/>
            <a:miter lim="800000"/>
            <a:headEnd/>
            <a:tailEnd/>
          </a:ln>
        </p:spPr>
      </p:pic>
      <p:pic>
        <p:nvPicPr>
          <p:cNvPr id="3074"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8062" y="37710"/>
            <a:ext cx="792088" cy="762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pPr>
              <a:defRPr/>
            </a:pPr>
            <a:fld id="{0E2ADF6F-0CE0-4EB0-9058-C9254307D5F1}" type="datetimeFigureOut">
              <a:rPr lang="en-US" smtClean="0"/>
              <a:pPr>
                <a:defRPr/>
              </a:pPr>
              <a:t>12/13/2013</a:t>
            </a:fld>
            <a:endParaRPr lang="en-AU" dirty="0"/>
          </a:p>
        </p:txBody>
      </p:sp>
      <p:sp>
        <p:nvSpPr>
          <p:cNvPr id="4" name="Footer Placeholder 3"/>
          <p:cNvSpPr>
            <a:spLocks noGrp="1"/>
          </p:cNvSpPr>
          <p:nvPr>
            <p:ph type="ftr" sz="quarter" idx="11"/>
          </p:nvPr>
        </p:nvSpPr>
        <p:spPr/>
        <p:txBody>
          <a:bodyPr/>
          <a:lstStyle/>
          <a:p>
            <a:pPr>
              <a:defRPr/>
            </a:pPr>
            <a:endParaRPr lang="en-AU" dirty="0"/>
          </a:p>
        </p:txBody>
      </p:sp>
      <p:sp>
        <p:nvSpPr>
          <p:cNvPr id="5" name="Slide Number Placeholder 4"/>
          <p:cNvSpPr>
            <a:spLocks noGrp="1"/>
          </p:cNvSpPr>
          <p:nvPr>
            <p:ph type="sldNum" sz="quarter" idx="12"/>
          </p:nvPr>
        </p:nvSpPr>
        <p:spPr/>
        <p:txBody>
          <a:bodyPr/>
          <a:lstStyle/>
          <a:p>
            <a:pPr>
              <a:defRPr/>
            </a:pPr>
            <a:fld id="{E9B1EECB-B03E-4168-BDFC-B137660AE569}" type="slidenum">
              <a:rPr lang="en-AU" smtClean="0"/>
              <a:pPr>
                <a:defRPr/>
              </a:pPr>
              <a:t>‹#›</a:t>
            </a:fld>
            <a:endParaRPr lang="en-A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No takeout">
    <p:spTree>
      <p:nvGrpSpPr>
        <p:cNvPr id="1" name=""/>
        <p:cNvGrpSpPr/>
        <p:nvPr/>
      </p:nvGrpSpPr>
      <p:grpSpPr>
        <a:xfrm>
          <a:off x="0" y="0"/>
          <a:ext cx="0" cy="0"/>
          <a:chOff x="0" y="0"/>
          <a:chExt cx="0" cy="0"/>
        </a:xfrm>
      </p:grpSpPr>
      <p:sp>
        <p:nvSpPr>
          <p:cNvPr id="5" name="Title 1"/>
          <p:cNvSpPr>
            <a:spLocks noGrp="1"/>
          </p:cNvSpPr>
          <p:nvPr>
            <p:ph type="title"/>
          </p:nvPr>
        </p:nvSpPr>
        <p:spPr>
          <a:xfrm>
            <a:off x="457205" y="0"/>
            <a:ext cx="6365631" cy="961200"/>
          </a:xfrm>
          <a:prstGeom prst="rect">
            <a:avLst/>
          </a:prstGeom>
          <a:noFill/>
          <a:effectLst>
            <a:outerShdw blurRad="50800" dist="25400" dir="2700000" algn="tl" rotWithShape="0">
              <a:srgbClr val="000000">
                <a:alpha val="32941"/>
              </a:srgbClr>
            </a:outerShdw>
          </a:effectLst>
        </p:spPr>
        <p:txBody>
          <a:bodyPr>
            <a:normAutofit/>
          </a:bodyPr>
          <a:lstStyle>
            <a:lvl1pPr algn="l" defTabSz="914400" rtl="0" eaLnBrk="1" latinLnBrk="0" hangingPunct="1">
              <a:lnSpc>
                <a:spcPct val="100000"/>
              </a:lnSpc>
              <a:spcBef>
                <a:spcPct val="0"/>
              </a:spcBef>
              <a:buNone/>
              <a:defRPr lang="en-AU" sz="2800" kern="1200" dirty="0">
                <a:solidFill>
                  <a:schemeClr val="tx2"/>
                </a:solidFill>
                <a:effectLst/>
                <a:latin typeface="Futura Md" pitchFamily="34" charset="0"/>
                <a:ea typeface="+mj-ea"/>
                <a:cs typeface="+mj-cs"/>
              </a:defRPr>
            </a:lvl1pPr>
          </a:lstStyle>
          <a:p>
            <a:r>
              <a:rPr lang="en-US" smtClean="0"/>
              <a:t>Click to edit Master title style</a:t>
            </a:r>
            <a:endParaRPr lang="en-AU" dirty="0"/>
          </a:p>
        </p:txBody>
      </p:sp>
    </p:spTree>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akeout">
    <p:spTree>
      <p:nvGrpSpPr>
        <p:cNvPr id="1" name=""/>
        <p:cNvGrpSpPr/>
        <p:nvPr/>
      </p:nvGrpSpPr>
      <p:grpSpPr>
        <a:xfrm>
          <a:off x="0" y="0"/>
          <a:ext cx="0" cy="0"/>
          <a:chOff x="0" y="0"/>
          <a:chExt cx="0" cy="0"/>
        </a:xfrm>
      </p:grpSpPr>
      <p:sp>
        <p:nvSpPr>
          <p:cNvPr id="4" name="TextBox 3"/>
          <p:cNvSpPr txBox="1"/>
          <p:nvPr userDrawn="1"/>
        </p:nvSpPr>
        <p:spPr>
          <a:xfrm>
            <a:off x="8655053" y="6510341"/>
            <a:ext cx="488951" cy="276999"/>
          </a:xfrm>
          <a:prstGeom prst="rect">
            <a:avLst/>
          </a:prstGeom>
          <a:noFill/>
        </p:spPr>
        <p:txBody>
          <a:bodyPr>
            <a:spAutoFit/>
          </a:bodyPr>
          <a:lstStyle/>
          <a:p>
            <a:pPr algn="r" fontAlgn="auto">
              <a:spcBef>
                <a:spcPts val="0"/>
              </a:spcBef>
              <a:spcAft>
                <a:spcPts val="0"/>
              </a:spcAft>
              <a:defRPr/>
            </a:pPr>
            <a:fld id="{A88885FE-3C6E-45B5-A33E-A8F8284ADF68}" type="slidenum">
              <a:rPr lang="en-AU" sz="1200">
                <a:solidFill>
                  <a:schemeClr val="bg1"/>
                </a:solidFill>
                <a:effectLst>
                  <a:outerShdw blurRad="114300" dist="38100" dir="2700000" sx="101000" sy="101000" algn="tl" rotWithShape="0">
                    <a:prstClr val="black">
                      <a:alpha val="65000"/>
                    </a:prstClr>
                  </a:outerShdw>
                </a:effectLst>
                <a:latin typeface="+mn-lt"/>
                <a:cs typeface="+mn-cs"/>
              </a:rPr>
              <a:pPr algn="r" fontAlgn="auto">
                <a:spcBef>
                  <a:spcPts val="0"/>
                </a:spcBef>
                <a:spcAft>
                  <a:spcPts val="0"/>
                </a:spcAft>
                <a:defRPr/>
              </a:pPr>
              <a:t>‹#›</a:t>
            </a:fld>
            <a:endParaRPr lang="en-AU" sz="1200" dirty="0">
              <a:solidFill>
                <a:schemeClr val="bg1"/>
              </a:solidFill>
              <a:effectLst>
                <a:outerShdw blurRad="114300" dist="38100" dir="2700000" sx="101000" sy="101000" algn="tl" rotWithShape="0">
                  <a:prstClr val="black">
                    <a:alpha val="65000"/>
                  </a:prstClr>
                </a:outerShdw>
              </a:effectLst>
              <a:latin typeface="+mn-lt"/>
              <a:cs typeface="+mn-cs"/>
            </a:endParaRPr>
          </a:p>
        </p:txBody>
      </p:sp>
      <p:cxnSp>
        <p:nvCxnSpPr>
          <p:cNvPr id="5" name="Straight Connector 4"/>
          <p:cNvCxnSpPr/>
          <p:nvPr userDrawn="1"/>
        </p:nvCxnSpPr>
        <p:spPr>
          <a:xfrm>
            <a:off x="357188" y="1000125"/>
            <a:ext cx="81438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357188" y="6072188"/>
            <a:ext cx="8143875"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5" y="0"/>
            <a:ext cx="6365631" cy="965200"/>
          </a:xfrm>
          <a:prstGeom prst="rect">
            <a:avLst/>
          </a:prstGeom>
          <a:noFill/>
          <a:effectLst>
            <a:outerShdw blurRad="50800" dist="25400" dir="2700000" algn="tl" rotWithShape="0">
              <a:srgbClr val="000000">
                <a:alpha val="32941"/>
              </a:srgbClr>
            </a:outerShdw>
          </a:effectLst>
        </p:spPr>
        <p:txBody>
          <a:bodyPr>
            <a:normAutofit/>
          </a:bodyPr>
          <a:lstStyle>
            <a:lvl1pPr algn="l" defTabSz="914400" rtl="0" eaLnBrk="1" latinLnBrk="0" hangingPunct="1">
              <a:lnSpc>
                <a:spcPct val="100000"/>
              </a:lnSpc>
              <a:spcBef>
                <a:spcPct val="0"/>
              </a:spcBef>
              <a:buNone/>
              <a:defRPr lang="en-AU" sz="2800" kern="1200" dirty="0">
                <a:solidFill>
                  <a:schemeClr val="tx2"/>
                </a:solidFill>
                <a:effectLst/>
                <a:latin typeface="Futura Md" pitchFamily="34" charset="0"/>
                <a:ea typeface="+mj-ea"/>
                <a:cs typeface="+mj-cs"/>
              </a:defRPr>
            </a:lvl1pPr>
          </a:lstStyle>
          <a:p>
            <a:r>
              <a:rPr lang="en-US" smtClean="0"/>
              <a:t>Click to edit Master title style</a:t>
            </a:r>
            <a:endParaRPr lang="en-AU" dirty="0"/>
          </a:p>
        </p:txBody>
      </p:sp>
      <p:sp>
        <p:nvSpPr>
          <p:cNvPr id="6" name="Text Placeholder 5"/>
          <p:cNvSpPr>
            <a:spLocks noGrp="1"/>
          </p:cNvSpPr>
          <p:nvPr>
            <p:ph type="body" sz="quarter" idx="11"/>
          </p:nvPr>
        </p:nvSpPr>
        <p:spPr>
          <a:xfrm>
            <a:off x="219324" y="6112800"/>
            <a:ext cx="7815877" cy="694800"/>
          </a:xfrm>
          <a:prstGeom prst="rect">
            <a:avLst/>
          </a:prstGeom>
        </p:spPr>
        <p:txBody>
          <a:bodyPr rtlCol="0" anchor="ctr">
            <a:normAutofit/>
          </a:bodyPr>
          <a:lstStyle>
            <a:lvl1pPr marL="0" marR="0" indent="0" algn="l" defTabSz="914400" rtl="0" eaLnBrk="1" fontAlgn="auto" latinLnBrk="0" hangingPunct="1">
              <a:lnSpc>
                <a:spcPct val="110000"/>
              </a:lnSpc>
              <a:spcBef>
                <a:spcPts val="0"/>
              </a:spcBef>
              <a:spcAft>
                <a:spcPts val="0"/>
              </a:spcAft>
              <a:buClr>
                <a:srgbClr val="FF0000"/>
              </a:buClr>
              <a:buSzPct val="100000"/>
              <a:buFont typeface="Arial" pitchFamily="34" charset="0"/>
              <a:buNone/>
              <a:tabLst/>
              <a:defRPr lang="en-AU" sz="1600" b="1" kern="1200" baseline="0" dirty="0" smtClean="0">
                <a:solidFill>
                  <a:schemeClr val="bg1"/>
                </a:solidFill>
                <a:latin typeface="+mn-lt"/>
                <a:ea typeface="+mn-ea"/>
                <a:cs typeface="+mn-cs"/>
              </a:defRPr>
            </a:lvl1pPr>
          </a:lstStyle>
          <a:p>
            <a:pPr lvl="0"/>
            <a:r>
              <a:rPr lang="en-US" dirty="0" smtClean="0"/>
              <a:t>Click to edit Master text styles</a:t>
            </a:r>
          </a:p>
        </p:txBody>
      </p:sp>
      <p:pic>
        <p:nvPicPr>
          <p:cNvPr id="9" name="Picture 8" descr="Micromex Research logo RGB"/>
          <p:cNvPicPr/>
          <p:nvPr userDrawn="1"/>
        </p:nvPicPr>
        <p:blipFill>
          <a:blip r:embed="rId2" cstate="print"/>
          <a:srcRect/>
          <a:stretch>
            <a:fillRect/>
          </a:stretch>
        </p:blipFill>
        <p:spPr bwMode="auto">
          <a:xfrm>
            <a:off x="7092280" y="6237312"/>
            <a:ext cx="1390651" cy="361950"/>
          </a:xfrm>
          <a:prstGeom prst="rect">
            <a:avLst/>
          </a:prstGeom>
          <a:noFill/>
          <a:ln w="9525">
            <a:noFill/>
            <a:miter lim="800000"/>
            <a:headEnd/>
            <a:tailEnd/>
          </a:ln>
        </p:spPr>
      </p:pic>
      <p:pic>
        <p:nvPicPr>
          <p:cNvPr id="10" name="Picture 2"/>
          <p:cNvPicPr>
            <a:picLocks noChangeAspect="1" noChangeArrowheads="1"/>
          </p:cNvPicPr>
          <p:nvPr userDrawn="1"/>
        </p:nvPicPr>
        <p:blipFill>
          <a:blip r:embed="rId3" cstate="print"/>
          <a:srcRect/>
          <a:stretch>
            <a:fillRect/>
          </a:stretch>
        </p:blipFill>
        <p:spPr bwMode="auto">
          <a:xfrm>
            <a:off x="7164288" y="260648"/>
            <a:ext cx="1747720" cy="576064"/>
          </a:xfrm>
          <a:prstGeom prst="rect">
            <a:avLst/>
          </a:prstGeom>
          <a:noFill/>
          <a:ln w="9525">
            <a:noFill/>
            <a:miter lim="800000"/>
            <a:headEnd/>
            <a:tailEnd/>
          </a:ln>
        </p:spPr>
      </p:pic>
    </p:spTree>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akeout">
    <p:spTree>
      <p:nvGrpSpPr>
        <p:cNvPr id="1" name=""/>
        <p:cNvGrpSpPr/>
        <p:nvPr/>
      </p:nvGrpSpPr>
      <p:grpSpPr>
        <a:xfrm>
          <a:off x="0" y="0"/>
          <a:ext cx="0" cy="0"/>
          <a:chOff x="0" y="0"/>
          <a:chExt cx="0" cy="0"/>
        </a:xfrm>
      </p:grpSpPr>
      <p:sp>
        <p:nvSpPr>
          <p:cNvPr id="4" name="TextBox 3"/>
          <p:cNvSpPr txBox="1"/>
          <p:nvPr userDrawn="1"/>
        </p:nvSpPr>
        <p:spPr>
          <a:xfrm>
            <a:off x="8655053" y="6510341"/>
            <a:ext cx="488951" cy="276999"/>
          </a:xfrm>
          <a:prstGeom prst="rect">
            <a:avLst/>
          </a:prstGeom>
          <a:noFill/>
        </p:spPr>
        <p:txBody>
          <a:bodyPr>
            <a:spAutoFit/>
          </a:bodyPr>
          <a:lstStyle/>
          <a:p>
            <a:pPr algn="r" fontAlgn="auto">
              <a:spcBef>
                <a:spcPts val="0"/>
              </a:spcBef>
              <a:spcAft>
                <a:spcPts val="0"/>
              </a:spcAft>
              <a:defRPr/>
            </a:pPr>
            <a:fld id="{A88885FE-3C6E-45B5-A33E-A8F8284ADF68}" type="slidenum">
              <a:rPr lang="en-AU" sz="1200">
                <a:solidFill>
                  <a:schemeClr val="bg1"/>
                </a:solidFill>
                <a:effectLst>
                  <a:outerShdw blurRad="114300" dist="38100" dir="2700000" sx="101000" sy="101000" algn="tl" rotWithShape="0">
                    <a:prstClr val="black">
                      <a:alpha val="65000"/>
                    </a:prstClr>
                  </a:outerShdw>
                </a:effectLst>
                <a:latin typeface="+mn-lt"/>
                <a:cs typeface="+mn-cs"/>
              </a:rPr>
              <a:pPr algn="r" fontAlgn="auto">
                <a:spcBef>
                  <a:spcPts val="0"/>
                </a:spcBef>
                <a:spcAft>
                  <a:spcPts val="0"/>
                </a:spcAft>
                <a:defRPr/>
              </a:pPr>
              <a:t>‹#›</a:t>
            </a:fld>
            <a:endParaRPr lang="en-AU" sz="1200" dirty="0">
              <a:solidFill>
                <a:schemeClr val="bg1"/>
              </a:solidFill>
              <a:effectLst>
                <a:outerShdw blurRad="114300" dist="38100" dir="2700000" sx="101000" sy="101000" algn="tl" rotWithShape="0">
                  <a:prstClr val="black">
                    <a:alpha val="65000"/>
                  </a:prstClr>
                </a:outerShdw>
              </a:effectLst>
              <a:latin typeface="+mn-lt"/>
              <a:cs typeface="+mn-cs"/>
            </a:endParaRPr>
          </a:p>
        </p:txBody>
      </p:sp>
      <p:sp>
        <p:nvSpPr>
          <p:cNvPr id="2" name="Title 1"/>
          <p:cNvSpPr>
            <a:spLocks noGrp="1"/>
          </p:cNvSpPr>
          <p:nvPr>
            <p:ph type="title"/>
          </p:nvPr>
        </p:nvSpPr>
        <p:spPr>
          <a:xfrm>
            <a:off x="2411760" y="0"/>
            <a:ext cx="6365631" cy="965200"/>
          </a:xfrm>
          <a:prstGeom prst="rect">
            <a:avLst/>
          </a:prstGeom>
          <a:noFill/>
          <a:effectLst>
            <a:outerShdw blurRad="50800" dist="25400" dir="2700000" algn="tl" rotWithShape="0">
              <a:srgbClr val="000000">
                <a:alpha val="32941"/>
              </a:srgbClr>
            </a:outerShdw>
          </a:effectLst>
        </p:spPr>
        <p:txBody>
          <a:bodyPr>
            <a:normAutofit/>
          </a:bodyPr>
          <a:lstStyle>
            <a:lvl1pPr algn="r" defTabSz="914400" rtl="0" eaLnBrk="1" latinLnBrk="0" hangingPunct="1">
              <a:lnSpc>
                <a:spcPct val="100000"/>
              </a:lnSpc>
              <a:spcBef>
                <a:spcPct val="0"/>
              </a:spcBef>
              <a:buNone/>
              <a:defRPr lang="en-AU" sz="2400" kern="1200" dirty="0">
                <a:solidFill>
                  <a:schemeClr val="tx2"/>
                </a:solidFill>
                <a:effectLst/>
                <a:latin typeface="Century Gothic" pitchFamily="34" charset="0"/>
                <a:ea typeface="+mj-ea"/>
                <a:cs typeface="+mj-cs"/>
              </a:defRPr>
            </a:lvl1pPr>
          </a:lstStyle>
          <a:p>
            <a:r>
              <a:rPr lang="en-US" dirty="0" smtClean="0"/>
              <a:t>Click to edit Master title style</a:t>
            </a:r>
            <a:endParaRPr lang="en-AU" dirty="0"/>
          </a:p>
        </p:txBody>
      </p:sp>
      <p:sp>
        <p:nvSpPr>
          <p:cNvPr id="6" name="Text Placeholder 5"/>
          <p:cNvSpPr>
            <a:spLocks noGrp="1"/>
          </p:cNvSpPr>
          <p:nvPr>
            <p:ph type="body" sz="quarter" idx="11" hasCustomPrompt="1"/>
          </p:nvPr>
        </p:nvSpPr>
        <p:spPr>
          <a:xfrm>
            <a:off x="323527" y="6112800"/>
            <a:ext cx="6696745" cy="694800"/>
          </a:xfrm>
          <a:prstGeom prst="rect">
            <a:avLst/>
          </a:prstGeom>
        </p:spPr>
        <p:txBody>
          <a:bodyPr rtlCol="0" anchor="ctr">
            <a:normAutofit/>
          </a:bodyPr>
          <a:lstStyle>
            <a:lvl1pPr marL="0" marR="0" indent="0" algn="l" defTabSz="914400" rtl="0" eaLnBrk="1" fontAlgn="auto" latinLnBrk="0" hangingPunct="1">
              <a:lnSpc>
                <a:spcPct val="110000"/>
              </a:lnSpc>
              <a:spcBef>
                <a:spcPts val="0"/>
              </a:spcBef>
              <a:spcAft>
                <a:spcPts val="0"/>
              </a:spcAft>
              <a:buClr>
                <a:srgbClr val="FF0000"/>
              </a:buClr>
              <a:buSzPct val="100000"/>
              <a:buFont typeface="Arial" pitchFamily="34" charset="0"/>
              <a:buNone/>
              <a:tabLst/>
              <a:defRPr lang="en-AU" sz="1600" b="1" kern="1200" baseline="0" dirty="0" smtClean="0">
                <a:solidFill>
                  <a:schemeClr val="tx2"/>
                </a:solidFill>
                <a:latin typeface="Century Gothic" pitchFamily="34" charset="0"/>
                <a:ea typeface="+mn-ea"/>
                <a:cs typeface="+mn-cs"/>
              </a:defRPr>
            </a:lvl1pPr>
          </a:lstStyle>
          <a:p>
            <a:pPr lvl="0"/>
            <a:r>
              <a:rPr lang="en-AU" dirty="0" err="1" smtClean="0">
                <a:solidFill>
                  <a:schemeClr val="tx2"/>
                </a:solidFill>
              </a:rPr>
              <a:t>rxxxxx</a:t>
            </a:r>
            <a:r>
              <a:rPr lang="en-US" dirty="0" smtClean="0"/>
              <a:t>text styles</a:t>
            </a:r>
          </a:p>
        </p:txBody>
      </p:sp>
      <p:sp>
        <p:nvSpPr>
          <p:cNvPr id="12" name="Text Placeholder 11"/>
          <p:cNvSpPr>
            <a:spLocks noGrp="1"/>
          </p:cNvSpPr>
          <p:nvPr>
            <p:ph type="body" sz="quarter" idx="12"/>
          </p:nvPr>
        </p:nvSpPr>
        <p:spPr>
          <a:xfrm>
            <a:off x="323528" y="1125538"/>
            <a:ext cx="8209285" cy="215900"/>
          </a:xfrm>
        </p:spPr>
        <p:txBody>
          <a:bodyPr/>
          <a:lstStyle>
            <a:lvl1pPr>
              <a:buNone/>
              <a:defRPr sz="900" i="1"/>
            </a:lvl1pPr>
          </a:lstStyle>
          <a:p>
            <a:pPr lvl="0"/>
            <a:r>
              <a:rPr lang="en-US" dirty="0" smtClean="0"/>
              <a:t>Click to edit Master text styles</a:t>
            </a:r>
          </a:p>
        </p:txBody>
      </p:sp>
      <p:pic>
        <p:nvPicPr>
          <p:cNvPr id="10" name="Picture 2"/>
          <p:cNvPicPr>
            <a:picLocks noChangeAspect="1" noChangeArrowheads="1"/>
          </p:cNvPicPr>
          <p:nvPr userDrawn="1"/>
        </p:nvPicPr>
        <p:blipFill>
          <a:blip r:embed="rId2" cstate="print"/>
          <a:srcRect/>
          <a:stretch>
            <a:fillRect/>
          </a:stretch>
        </p:blipFill>
        <p:spPr bwMode="auto">
          <a:xfrm>
            <a:off x="107504" y="836712"/>
            <a:ext cx="8848725" cy="333375"/>
          </a:xfrm>
          <a:prstGeom prst="rect">
            <a:avLst/>
          </a:prstGeom>
          <a:noFill/>
          <a:ln w="9525">
            <a:noFill/>
            <a:miter lim="800000"/>
            <a:headEnd/>
            <a:tailEnd/>
          </a:ln>
        </p:spPr>
      </p:pic>
      <p:pic>
        <p:nvPicPr>
          <p:cNvPr id="11" name="Picture 3"/>
          <p:cNvPicPr>
            <a:picLocks noChangeAspect="1" noChangeArrowheads="1"/>
          </p:cNvPicPr>
          <p:nvPr userDrawn="1"/>
        </p:nvPicPr>
        <p:blipFill>
          <a:blip r:embed="rId3" cstate="print"/>
          <a:srcRect/>
          <a:stretch>
            <a:fillRect/>
          </a:stretch>
        </p:blipFill>
        <p:spPr bwMode="auto">
          <a:xfrm>
            <a:off x="107504" y="5805264"/>
            <a:ext cx="8839200" cy="571500"/>
          </a:xfrm>
          <a:prstGeom prst="rect">
            <a:avLst/>
          </a:prstGeom>
          <a:noFill/>
          <a:ln w="9525">
            <a:noFill/>
            <a:miter lim="800000"/>
            <a:headEnd/>
            <a:tailEnd/>
          </a:ln>
        </p:spPr>
      </p:pic>
      <p:pic>
        <p:nvPicPr>
          <p:cNvPr id="8" name="Picture 2" descr="LPSCSmallLogo"/>
          <p:cNvPicPr>
            <a:picLocks noChangeAspect="1" noChangeArrowheads="1"/>
          </p:cNvPicPr>
          <p:nvPr userDrawn="1"/>
        </p:nvPicPr>
        <p:blipFill>
          <a:blip r:embed="rId4" cstate="print"/>
          <a:srcRect/>
          <a:stretch>
            <a:fillRect/>
          </a:stretch>
        </p:blipFill>
        <p:spPr bwMode="auto">
          <a:xfrm>
            <a:off x="251520" y="116632"/>
            <a:ext cx="1080120" cy="720080"/>
          </a:xfrm>
          <a:prstGeom prst="rect">
            <a:avLst/>
          </a:prstGeom>
          <a:noFill/>
          <a:ln w="9525">
            <a:noFill/>
            <a:miter lim="800000"/>
            <a:headEnd/>
            <a:tailEnd/>
          </a:ln>
        </p:spPr>
      </p:pic>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500"/>
            </a:lvl1pPr>
          </a:lstStyle>
          <a:p>
            <a:r>
              <a:rPr lang="en-US" smtClean="0"/>
              <a:t>Click to edit Master title style</a:t>
            </a:r>
            <a:endParaRPr lang="en-AU"/>
          </a:p>
        </p:txBody>
      </p:sp>
      <p:sp>
        <p:nvSpPr>
          <p:cNvPr id="3" name="Content Placeholder 2"/>
          <p:cNvSpPr>
            <a:spLocks noGrp="1"/>
          </p:cNvSpPr>
          <p:nvPr>
            <p:ph idx="1"/>
          </p:nvPr>
        </p:nvSpPr>
        <p:spPr/>
        <p:txBody>
          <a:bodyPr/>
          <a:lstStyle>
            <a:lvl1pPr>
              <a:defRPr sz="2400"/>
            </a:lvl1pPr>
            <a:lvl2pPr>
              <a:defRPr sz="2200"/>
            </a:lvl2pPr>
            <a:lvl3pPr>
              <a:defRPr sz="2000"/>
            </a:lvl3pPr>
            <a:lvl4pPr>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lvl1pPr>
              <a:defRPr/>
            </a:lvl1pPr>
          </a:lstStyle>
          <a:p>
            <a:pPr>
              <a:defRPr/>
            </a:pPr>
            <a:fld id="{CA56325B-9F6E-4E74-9CC9-A4C44786040C}" type="datetimeFigureOut">
              <a:rPr lang="en-US"/>
              <a:pPr>
                <a:defRPr/>
              </a:pPr>
              <a:t>12/13/2013</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dirty="0"/>
          </a:p>
        </p:txBody>
      </p:sp>
      <p:sp>
        <p:nvSpPr>
          <p:cNvPr id="6" name="Slide Number Placeholder 5"/>
          <p:cNvSpPr>
            <a:spLocks noGrp="1"/>
          </p:cNvSpPr>
          <p:nvPr>
            <p:ph type="sldNum" sz="quarter" idx="12"/>
          </p:nvPr>
        </p:nvSpPr>
        <p:spPr/>
        <p:txBody>
          <a:bodyPr/>
          <a:lstStyle>
            <a:lvl1pPr>
              <a:defRPr/>
            </a:lvl1pPr>
          </a:lstStyle>
          <a:p>
            <a:pPr>
              <a:defRPr/>
            </a:pPr>
            <a:fld id="{EDB5CF4F-CB86-4ACA-98A9-DB9BEAED7AC3}"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500" b="1" cap="all"/>
            </a:lvl1pPr>
          </a:lstStyle>
          <a:p>
            <a:r>
              <a:rPr lang="en-US" dirty="0" smtClean="0"/>
              <a:t>Click to edit Master title style</a:t>
            </a:r>
            <a:endParaRPr lang="en-AU" dirty="0"/>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1469393-0E87-447D-8A10-86A72F534F80}" type="datetimeFigureOut">
              <a:rPr lang="en-US"/>
              <a:pPr>
                <a:defRPr/>
              </a:pPr>
              <a:t>12/13/2013</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dirty="0"/>
          </a:p>
        </p:txBody>
      </p:sp>
      <p:sp>
        <p:nvSpPr>
          <p:cNvPr id="6" name="Slide Number Placeholder 5"/>
          <p:cNvSpPr>
            <a:spLocks noGrp="1"/>
          </p:cNvSpPr>
          <p:nvPr>
            <p:ph type="sldNum" sz="quarter" idx="12"/>
          </p:nvPr>
        </p:nvSpPr>
        <p:spPr/>
        <p:txBody>
          <a:bodyPr/>
          <a:lstStyle>
            <a:lvl1pPr>
              <a:defRPr/>
            </a:lvl1pPr>
          </a:lstStyle>
          <a:p>
            <a:pPr>
              <a:defRPr/>
            </a:pPr>
            <a:fld id="{A77473A7-86E7-4E72-90A4-2DB96B55D778}"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pPr>
              <a:defRPr/>
            </a:pPr>
            <a:fld id="{E785B646-2009-41B3-B4B3-6A5AFE6B867D}" type="datetimeFigureOut">
              <a:rPr lang="en-US"/>
              <a:pPr>
                <a:defRPr/>
              </a:pPr>
              <a:t>12/13/2013</a:t>
            </a:fld>
            <a:endParaRPr lang="en-AU" dirty="0"/>
          </a:p>
        </p:txBody>
      </p:sp>
      <p:sp>
        <p:nvSpPr>
          <p:cNvPr id="6" name="Footer Placeholder 4"/>
          <p:cNvSpPr>
            <a:spLocks noGrp="1"/>
          </p:cNvSpPr>
          <p:nvPr>
            <p:ph type="ftr" sz="quarter" idx="11"/>
          </p:nvPr>
        </p:nvSpPr>
        <p:spPr/>
        <p:txBody>
          <a:bodyPr/>
          <a:lstStyle>
            <a:lvl1pPr>
              <a:defRPr/>
            </a:lvl1pPr>
          </a:lstStyle>
          <a:p>
            <a:pPr>
              <a:defRPr/>
            </a:pPr>
            <a:endParaRPr lang="en-AU" dirty="0"/>
          </a:p>
        </p:txBody>
      </p:sp>
      <p:sp>
        <p:nvSpPr>
          <p:cNvPr id="7" name="Slide Number Placeholder 5"/>
          <p:cNvSpPr>
            <a:spLocks noGrp="1"/>
          </p:cNvSpPr>
          <p:nvPr>
            <p:ph type="sldNum" sz="quarter" idx="12"/>
          </p:nvPr>
        </p:nvSpPr>
        <p:spPr/>
        <p:txBody>
          <a:bodyPr/>
          <a:lstStyle>
            <a:lvl1pPr>
              <a:defRPr/>
            </a:lvl1pPr>
          </a:lstStyle>
          <a:p>
            <a:pPr>
              <a:defRPr/>
            </a:pPr>
            <a:fld id="{A643DC45-316E-4BE8-8548-E7E3AC6E9E9E}"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600"/>
            </a:lvl1pPr>
          </a:lstStyle>
          <a:p>
            <a:r>
              <a:rPr lang="en-US" smtClean="0"/>
              <a:t>Click to edit Master title style</a:t>
            </a:r>
            <a:endParaRPr lang="en-AU"/>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pPr>
              <a:defRPr/>
            </a:pPr>
            <a:fld id="{38DB63F9-4D78-4858-A75A-724B1B8DC555}" type="datetimeFigureOut">
              <a:rPr lang="en-US"/>
              <a:pPr>
                <a:defRPr/>
              </a:pPr>
              <a:t>12/13/2013</a:t>
            </a:fld>
            <a:endParaRPr lang="en-AU" dirty="0"/>
          </a:p>
        </p:txBody>
      </p:sp>
      <p:sp>
        <p:nvSpPr>
          <p:cNvPr id="8" name="Footer Placeholder 4"/>
          <p:cNvSpPr>
            <a:spLocks noGrp="1"/>
          </p:cNvSpPr>
          <p:nvPr>
            <p:ph type="ftr" sz="quarter" idx="11"/>
          </p:nvPr>
        </p:nvSpPr>
        <p:spPr/>
        <p:txBody>
          <a:bodyPr/>
          <a:lstStyle>
            <a:lvl1pPr>
              <a:defRPr/>
            </a:lvl1pPr>
          </a:lstStyle>
          <a:p>
            <a:pPr>
              <a:defRPr/>
            </a:pPr>
            <a:endParaRPr lang="en-AU" dirty="0"/>
          </a:p>
        </p:txBody>
      </p:sp>
      <p:sp>
        <p:nvSpPr>
          <p:cNvPr id="9" name="Slide Number Placeholder 5"/>
          <p:cNvSpPr>
            <a:spLocks noGrp="1"/>
          </p:cNvSpPr>
          <p:nvPr>
            <p:ph type="sldNum" sz="quarter" idx="12"/>
          </p:nvPr>
        </p:nvSpPr>
        <p:spPr/>
        <p:txBody>
          <a:bodyPr/>
          <a:lstStyle>
            <a:lvl1pPr>
              <a:defRPr/>
            </a:lvl1pPr>
          </a:lstStyle>
          <a:p>
            <a:pPr>
              <a:defRPr/>
            </a:pPr>
            <a:fld id="{45CB5CA0-8FC0-49A6-A53D-66E838B27C7A}"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A076BA05-EFE2-4C0D-A586-2C72819C05B7}" type="datetimeFigureOut">
              <a:rPr lang="en-US"/>
              <a:pPr>
                <a:defRPr/>
              </a:pPr>
              <a:t>12/13/2013</a:t>
            </a:fld>
            <a:endParaRPr lang="en-AU" dirty="0"/>
          </a:p>
        </p:txBody>
      </p:sp>
      <p:sp>
        <p:nvSpPr>
          <p:cNvPr id="4" name="Footer Placeholder 4"/>
          <p:cNvSpPr>
            <a:spLocks noGrp="1"/>
          </p:cNvSpPr>
          <p:nvPr>
            <p:ph type="ftr" sz="quarter" idx="11"/>
          </p:nvPr>
        </p:nvSpPr>
        <p:spPr/>
        <p:txBody>
          <a:bodyPr/>
          <a:lstStyle>
            <a:lvl1pPr>
              <a:defRPr/>
            </a:lvl1pPr>
          </a:lstStyle>
          <a:p>
            <a:pPr>
              <a:defRPr/>
            </a:pPr>
            <a:endParaRPr lang="en-AU" dirty="0"/>
          </a:p>
        </p:txBody>
      </p:sp>
      <p:sp>
        <p:nvSpPr>
          <p:cNvPr id="5" name="Slide Number Placeholder 5"/>
          <p:cNvSpPr>
            <a:spLocks noGrp="1"/>
          </p:cNvSpPr>
          <p:nvPr>
            <p:ph type="sldNum" sz="quarter" idx="12"/>
          </p:nvPr>
        </p:nvSpPr>
        <p:spPr/>
        <p:txBody>
          <a:bodyPr/>
          <a:lstStyle>
            <a:lvl1pPr>
              <a:defRPr/>
            </a:lvl1pPr>
          </a:lstStyle>
          <a:p>
            <a:pPr>
              <a:defRPr/>
            </a:pPr>
            <a:fld id="{9D3D600A-44D8-48F3-96AC-50BA791B8E65}"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C537673-A939-4A17-9BF7-FA03B722DE1A}" type="datetimeFigureOut">
              <a:rPr lang="en-US"/>
              <a:pPr>
                <a:defRPr/>
              </a:pPr>
              <a:t>12/13/2013</a:t>
            </a:fld>
            <a:endParaRPr lang="en-AU" dirty="0"/>
          </a:p>
        </p:txBody>
      </p:sp>
      <p:sp>
        <p:nvSpPr>
          <p:cNvPr id="3" name="Footer Placeholder 4"/>
          <p:cNvSpPr>
            <a:spLocks noGrp="1"/>
          </p:cNvSpPr>
          <p:nvPr>
            <p:ph type="ftr" sz="quarter" idx="11"/>
          </p:nvPr>
        </p:nvSpPr>
        <p:spPr/>
        <p:txBody>
          <a:bodyPr/>
          <a:lstStyle>
            <a:lvl1pPr>
              <a:defRPr/>
            </a:lvl1pPr>
          </a:lstStyle>
          <a:p>
            <a:pPr>
              <a:defRPr/>
            </a:pPr>
            <a:endParaRPr lang="en-AU" dirty="0"/>
          </a:p>
        </p:txBody>
      </p:sp>
      <p:sp>
        <p:nvSpPr>
          <p:cNvPr id="4" name="Slide Number Placeholder 5"/>
          <p:cNvSpPr>
            <a:spLocks noGrp="1"/>
          </p:cNvSpPr>
          <p:nvPr>
            <p:ph type="sldNum" sz="quarter" idx="12"/>
          </p:nvPr>
        </p:nvSpPr>
        <p:spPr/>
        <p:txBody>
          <a:bodyPr/>
          <a:lstStyle>
            <a:lvl1pPr>
              <a:defRPr/>
            </a:lvl1pPr>
          </a:lstStyle>
          <a:p>
            <a:pPr>
              <a:defRPr/>
            </a:pPr>
            <a:fld id="{BC3074B5-F286-4FF2-96B2-07E5F2D68497}"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3"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F2D9259-1767-4E11-A9D1-79A65DA04DF1}" type="datetimeFigureOut">
              <a:rPr lang="en-US"/>
              <a:pPr>
                <a:defRPr/>
              </a:pPr>
              <a:t>12/13/2013</a:t>
            </a:fld>
            <a:endParaRPr lang="en-AU" dirty="0"/>
          </a:p>
        </p:txBody>
      </p:sp>
      <p:sp>
        <p:nvSpPr>
          <p:cNvPr id="6" name="Footer Placeholder 4"/>
          <p:cNvSpPr>
            <a:spLocks noGrp="1"/>
          </p:cNvSpPr>
          <p:nvPr>
            <p:ph type="ftr" sz="quarter" idx="11"/>
          </p:nvPr>
        </p:nvSpPr>
        <p:spPr/>
        <p:txBody>
          <a:bodyPr/>
          <a:lstStyle>
            <a:lvl1pPr>
              <a:defRPr/>
            </a:lvl1pPr>
          </a:lstStyle>
          <a:p>
            <a:pPr>
              <a:defRPr/>
            </a:pPr>
            <a:endParaRPr lang="en-AU" dirty="0"/>
          </a:p>
        </p:txBody>
      </p:sp>
      <p:sp>
        <p:nvSpPr>
          <p:cNvPr id="7" name="Slide Number Placeholder 5"/>
          <p:cNvSpPr>
            <a:spLocks noGrp="1"/>
          </p:cNvSpPr>
          <p:nvPr>
            <p:ph type="sldNum" sz="quarter" idx="12"/>
          </p:nvPr>
        </p:nvSpPr>
        <p:spPr/>
        <p:txBody>
          <a:bodyPr/>
          <a:lstStyle>
            <a:lvl1pPr>
              <a:defRPr/>
            </a:lvl1pPr>
          </a:lstStyle>
          <a:p>
            <a:pPr>
              <a:defRPr/>
            </a:pPr>
            <a:fld id="{77EF8948-F664-4FEA-92C1-2DE3A0318AE1}"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F7DC53E-7CD2-4AB1-B027-43747E669E60}" type="datetimeFigureOut">
              <a:rPr lang="en-US"/>
              <a:pPr>
                <a:defRPr/>
              </a:pPr>
              <a:t>12/13/2013</a:t>
            </a:fld>
            <a:endParaRPr lang="en-AU" dirty="0"/>
          </a:p>
        </p:txBody>
      </p:sp>
      <p:sp>
        <p:nvSpPr>
          <p:cNvPr id="6" name="Footer Placeholder 4"/>
          <p:cNvSpPr>
            <a:spLocks noGrp="1"/>
          </p:cNvSpPr>
          <p:nvPr>
            <p:ph type="ftr" sz="quarter" idx="11"/>
          </p:nvPr>
        </p:nvSpPr>
        <p:spPr/>
        <p:txBody>
          <a:bodyPr/>
          <a:lstStyle>
            <a:lvl1pPr>
              <a:defRPr/>
            </a:lvl1pPr>
          </a:lstStyle>
          <a:p>
            <a:pPr>
              <a:defRPr/>
            </a:pPr>
            <a:endParaRPr lang="en-AU" dirty="0"/>
          </a:p>
        </p:txBody>
      </p:sp>
      <p:sp>
        <p:nvSpPr>
          <p:cNvPr id="7" name="Slide Number Placeholder 5"/>
          <p:cNvSpPr>
            <a:spLocks noGrp="1"/>
          </p:cNvSpPr>
          <p:nvPr>
            <p:ph type="sldNum" sz="quarter" idx="12"/>
          </p:nvPr>
        </p:nvSpPr>
        <p:spPr/>
        <p:txBody>
          <a:bodyPr/>
          <a:lstStyle>
            <a:lvl1pPr>
              <a:defRPr/>
            </a:lvl1pPr>
          </a:lstStyle>
          <a:p>
            <a:pPr>
              <a:defRPr/>
            </a:pPr>
            <a:fld id="{901D2918-2D19-4CD2-A728-F78FA77175EA}"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5123" name="Text Placeholder 2"/>
          <p:cNvSpPr>
            <a:spLocks noGrp="1"/>
          </p:cNvSpPr>
          <p:nvPr>
            <p:ph type="body" idx="1"/>
          </p:nvPr>
        </p:nvSpPr>
        <p:spPr bwMode="auto">
          <a:xfrm>
            <a:off x="457200" y="1600203"/>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E2ADF6F-0CE0-4EB0-9058-C9254307D5F1}" type="datetimeFigureOut">
              <a:rPr lang="en-US"/>
              <a:pPr>
                <a:defRPr/>
              </a:pPr>
              <a:t>12/13/2013</a:t>
            </a:fld>
            <a:endParaRPr lang="en-AU" dirty="0"/>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AU"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9B1EECB-B03E-4168-BDFC-B137660AE569}"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4295" r:id="rId1"/>
    <p:sldLayoutId id="2147484296" r:id="rId2"/>
    <p:sldLayoutId id="2147484297" r:id="rId3"/>
    <p:sldLayoutId id="2147484298" r:id="rId4"/>
    <p:sldLayoutId id="2147484299" r:id="rId5"/>
    <p:sldLayoutId id="2147484300" r:id="rId6"/>
    <p:sldLayoutId id="2147484301" r:id="rId7"/>
    <p:sldLayoutId id="2147484302" r:id="rId8"/>
    <p:sldLayoutId id="2147484303" r:id="rId9"/>
    <p:sldLayoutId id="2147484304" r:id="rId10"/>
    <p:sldLayoutId id="2147484305" r:id="rId11"/>
    <p:sldLayoutId id="2147484306" r:id="rId12"/>
    <p:sldLayoutId id="2147484308" r:id="rId13"/>
    <p:sldLayoutId id="2147484307" r:id="rId14"/>
    <p:sldLayoutId id="2147484309" r:id="rId15"/>
    <p:sldLayoutId id="2147484310" r:id="rId16"/>
  </p:sldLayoutIdLst>
  <p:txStyles>
    <p:titleStyle>
      <a:lvl1pPr algn="l" rtl="0" eaLnBrk="0" fontAlgn="base" hangingPunct="0">
        <a:spcBef>
          <a:spcPct val="0"/>
        </a:spcBef>
        <a:spcAft>
          <a:spcPct val="0"/>
        </a:spcAft>
        <a:defRPr sz="2800" kern="12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Calibri" pitchFamily="34" charset="0"/>
        </a:defRPr>
      </a:lvl2pPr>
      <a:lvl3pPr algn="l" rtl="0" eaLnBrk="0" fontAlgn="base" hangingPunct="0">
        <a:spcBef>
          <a:spcPct val="0"/>
        </a:spcBef>
        <a:spcAft>
          <a:spcPct val="0"/>
        </a:spcAft>
        <a:defRPr sz="2800">
          <a:solidFill>
            <a:schemeClr val="tx1"/>
          </a:solidFill>
          <a:latin typeface="Calibri" pitchFamily="34" charset="0"/>
        </a:defRPr>
      </a:lvl3pPr>
      <a:lvl4pPr algn="l" rtl="0" eaLnBrk="0" fontAlgn="base" hangingPunct="0">
        <a:spcBef>
          <a:spcPct val="0"/>
        </a:spcBef>
        <a:spcAft>
          <a:spcPct val="0"/>
        </a:spcAft>
        <a:defRPr sz="2800">
          <a:solidFill>
            <a:schemeClr val="tx1"/>
          </a:solidFill>
          <a:latin typeface="Calibri" pitchFamily="34" charset="0"/>
        </a:defRPr>
      </a:lvl4pPr>
      <a:lvl5pPr algn="l" rtl="0" eaLnBrk="0" fontAlgn="base" hangingPunct="0">
        <a:spcBef>
          <a:spcPct val="0"/>
        </a:spcBef>
        <a:spcAft>
          <a:spcPct val="0"/>
        </a:spcAft>
        <a:defRPr sz="28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jpeg"/></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0.jpeg"/><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0.jpeg"/><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5877272"/>
          </a:xfrm>
          <a:prstGeom prst="rect">
            <a:avLst/>
          </a:prstGeom>
          <a:solidFill>
            <a:schemeClr val="accent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2" name="Subtitle 2"/>
          <p:cNvSpPr txBox="1">
            <a:spLocks/>
          </p:cNvSpPr>
          <p:nvPr/>
        </p:nvSpPr>
        <p:spPr>
          <a:xfrm>
            <a:off x="3059832" y="3645024"/>
            <a:ext cx="5904656" cy="1752600"/>
          </a:xfrm>
          <a:prstGeom prst="rect">
            <a:avLst/>
          </a:prstGeom>
        </p:spPr>
        <p:txBody>
          <a:bodyPr>
            <a:normAutofit fontScale="92500" lnSpcReduction="20000"/>
          </a:bodyPr>
          <a:lstStyle/>
          <a:p>
            <a:pPr fontAlgn="auto">
              <a:spcBef>
                <a:spcPct val="20000"/>
              </a:spcBef>
              <a:spcAft>
                <a:spcPts val="0"/>
              </a:spcAft>
              <a:buFont typeface="Arial" pitchFamily="34" charset="0"/>
              <a:buNone/>
              <a:defRPr/>
            </a:pPr>
            <a:r>
              <a:rPr lang="en-US" sz="4100" dirty="0" smtClean="0">
                <a:latin typeface="Century Gothic" pitchFamily="34" charset="0"/>
                <a:cs typeface="+mn-cs"/>
              </a:rPr>
              <a:t>Special Rate Variation</a:t>
            </a:r>
          </a:p>
          <a:p>
            <a:pPr fontAlgn="auto">
              <a:spcBef>
                <a:spcPct val="20000"/>
              </a:spcBef>
              <a:spcAft>
                <a:spcPts val="0"/>
              </a:spcAft>
              <a:buFont typeface="Arial" pitchFamily="34" charset="0"/>
              <a:buNone/>
              <a:defRPr/>
            </a:pPr>
            <a:r>
              <a:rPr lang="en-US" sz="2600" dirty="0" smtClean="0">
                <a:latin typeface="Century Gothic" pitchFamily="34" charset="0"/>
                <a:cs typeface="+mn-cs"/>
              </a:rPr>
              <a:t>Richmond Valley Council</a:t>
            </a:r>
            <a:endParaRPr lang="en-US" sz="2600" dirty="0">
              <a:latin typeface="Century Gothic" pitchFamily="34" charset="0"/>
              <a:cs typeface="+mn-cs"/>
            </a:endParaRPr>
          </a:p>
          <a:p>
            <a:pPr fontAlgn="auto">
              <a:spcBef>
                <a:spcPct val="20000"/>
              </a:spcBef>
              <a:spcAft>
                <a:spcPts val="0"/>
              </a:spcAft>
              <a:buFont typeface="Arial" pitchFamily="34" charset="0"/>
              <a:buNone/>
              <a:defRPr/>
            </a:pPr>
            <a:endParaRPr lang="en-US" sz="1600" dirty="0">
              <a:solidFill>
                <a:schemeClr val="tx1">
                  <a:tint val="75000"/>
                </a:schemeClr>
              </a:solidFill>
              <a:latin typeface="Century Gothic" pitchFamily="34" charset="0"/>
              <a:cs typeface="+mn-cs"/>
            </a:endParaRPr>
          </a:p>
          <a:p>
            <a:pPr fontAlgn="auto">
              <a:spcBef>
                <a:spcPct val="20000"/>
              </a:spcBef>
              <a:spcAft>
                <a:spcPts val="0"/>
              </a:spcAft>
              <a:buFont typeface="Arial" pitchFamily="34" charset="0"/>
              <a:buNone/>
              <a:defRPr/>
            </a:pPr>
            <a:r>
              <a:rPr lang="en-US" sz="1600" dirty="0">
                <a:solidFill>
                  <a:schemeClr val="bg1"/>
                </a:solidFill>
                <a:latin typeface="Century Gothic" pitchFamily="34" charset="0"/>
                <a:cs typeface="+mn-cs"/>
              </a:rPr>
              <a:t>Prepared </a:t>
            </a:r>
            <a:r>
              <a:rPr lang="en-US" sz="1600" dirty="0" smtClean="0">
                <a:solidFill>
                  <a:schemeClr val="bg1"/>
                </a:solidFill>
                <a:latin typeface="Century Gothic" pitchFamily="34" charset="0"/>
                <a:cs typeface="+mn-cs"/>
              </a:rPr>
              <a:t>by</a:t>
            </a:r>
            <a:r>
              <a:rPr lang="en-US" sz="1600" dirty="0">
                <a:solidFill>
                  <a:schemeClr val="bg1"/>
                </a:solidFill>
                <a:latin typeface="Century Gothic" pitchFamily="34" charset="0"/>
                <a:cs typeface="+mn-cs"/>
              </a:rPr>
              <a:t>: Micromex Research </a:t>
            </a:r>
          </a:p>
          <a:p>
            <a:pPr fontAlgn="auto">
              <a:spcBef>
                <a:spcPct val="20000"/>
              </a:spcBef>
              <a:spcAft>
                <a:spcPts val="0"/>
              </a:spcAft>
              <a:buFont typeface="Arial" pitchFamily="34" charset="0"/>
              <a:buNone/>
              <a:defRPr/>
            </a:pPr>
            <a:r>
              <a:rPr lang="en-US" sz="1600" dirty="0">
                <a:solidFill>
                  <a:schemeClr val="bg1"/>
                </a:solidFill>
                <a:latin typeface="Century Gothic" pitchFamily="34" charset="0"/>
                <a:cs typeface="+mn-cs"/>
              </a:rPr>
              <a:t>Date: </a:t>
            </a:r>
            <a:r>
              <a:rPr lang="en-US" sz="1600" dirty="0" smtClean="0">
                <a:solidFill>
                  <a:schemeClr val="bg1"/>
                </a:solidFill>
                <a:latin typeface="Century Gothic" pitchFamily="34" charset="0"/>
                <a:cs typeface="+mn-cs"/>
              </a:rPr>
              <a:t>December 2013</a:t>
            </a:r>
            <a:endParaRPr lang="en-AU" sz="1600" dirty="0">
              <a:solidFill>
                <a:schemeClr val="bg1"/>
              </a:solidFill>
              <a:latin typeface="Century Gothic" pitchFamily="34" charset="0"/>
              <a:cs typeface="+mn-cs"/>
            </a:endParaRPr>
          </a:p>
        </p:txBody>
      </p:sp>
      <p:pic>
        <p:nvPicPr>
          <p:cNvPr id="5" name="Picture 3"/>
          <p:cNvPicPr>
            <a:picLocks noChangeAspect="1" noChangeArrowheads="1"/>
          </p:cNvPicPr>
          <p:nvPr/>
        </p:nvPicPr>
        <p:blipFill>
          <a:blip r:embed="rId2" cstate="print"/>
          <a:srcRect/>
          <a:stretch>
            <a:fillRect/>
          </a:stretch>
        </p:blipFill>
        <p:spPr bwMode="auto">
          <a:xfrm>
            <a:off x="7596336" y="6165304"/>
            <a:ext cx="1280595" cy="344611"/>
          </a:xfrm>
          <a:prstGeom prst="rect">
            <a:avLst/>
          </a:prstGeom>
          <a:noFill/>
          <a:ln w="9525">
            <a:noFill/>
            <a:miter lim="800000"/>
            <a:headEnd/>
            <a:tailEnd/>
          </a:ln>
          <a:effectLst/>
        </p:spPr>
      </p:pic>
      <p:pic>
        <p:nvPicPr>
          <p:cNvPr id="38914" name="Picture 2" descr="http://www.visitnsw.com/__data/assets/image/0018/19620/varieties/fullview.jpg"/>
          <p:cNvPicPr>
            <a:picLocks noChangeAspect="1" noChangeArrowheads="1"/>
          </p:cNvPicPr>
          <p:nvPr/>
        </p:nvPicPr>
        <p:blipFill>
          <a:blip r:embed="rId3" cstate="print"/>
          <a:srcRect/>
          <a:stretch>
            <a:fillRect/>
          </a:stretch>
        </p:blipFill>
        <p:spPr bwMode="auto">
          <a:xfrm>
            <a:off x="251520" y="188640"/>
            <a:ext cx="2664296" cy="1728192"/>
          </a:xfrm>
          <a:prstGeom prst="rect">
            <a:avLst/>
          </a:prstGeom>
          <a:noFill/>
        </p:spPr>
      </p:pic>
      <p:pic>
        <p:nvPicPr>
          <p:cNvPr id="38916" name="Picture 4" descr="http://www.richmondvalley.nsw.gov.au/content/Image/hero/RichmondValleyBanner_723x254_crop.jpg"/>
          <p:cNvPicPr>
            <a:picLocks noChangeAspect="1" noChangeArrowheads="1"/>
          </p:cNvPicPr>
          <p:nvPr/>
        </p:nvPicPr>
        <p:blipFill>
          <a:blip r:embed="rId4" cstate="print"/>
          <a:srcRect/>
          <a:stretch>
            <a:fillRect/>
          </a:stretch>
        </p:blipFill>
        <p:spPr bwMode="auto">
          <a:xfrm>
            <a:off x="251520" y="1988840"/>
            <a:ext cx="2664296" cy="1728192"/>
          </a:xfrm>
          <a:prstGeom prst="rect">
            <a:avLst/>
          </a:prstGeom>
          <a:noFill/>
        </p:spPr>
      </p:pic>
      <p:pic>
        <p:nvPicPr>
          <p:cNvPr id="38918" name="Picture 6" descr="http://noroc.com.au/wp-content/uploads/2011/01/Goanna-Headland-@-Sunrise-300x192.jpg"/>
          <p:cNvPicPr>
            <a:picLocks noChangeAspect="1" noChangeArrowheads="1"/>
          </p:cNvPicPr>
          <p:nvPr/>
        </p:nvPicPr>
        <p:blipFill>
          <a:blip r:embed="rId5" cstate="print"/>
          <a:srcRect/>
          <a:stretch>
            <a:fillRect/>
          </a:stretch>
        </p:blipFill>
        <p:spPr bwMode="auto">
          <a:xfrm>
            <a:off x="251520" y="3789040"/>
            <a:ext cx="2664296" cy="1828800"/>
          </a:xfrm>
          <a:prstGeom prst="rect">
            <a:avLst/>
          </a:prstGeom>
          <a:noFill/>
        </p:spPr>
      </p:pic>
      <p:pic>
        <p:nvPicPr>
          <p:cNvPr id="1026" name="Picture 2" descr="Richmond Valley Counci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9014" y="5961841"/>
            <a:ext cx="3219450" cy="809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Placeholder 3"/>
          <p:cNvSpPr txBox="1">
            <a:spLocks/>
          </p:cNvSpPr>
          <p:nvPr/>
        </p:nvSpPr>
        <p:spPr bwMode="auto">
          <a:xfrm>
            <a:off x="323529" y="1125538"/>
            <a:ext cx="3960439" cy="3592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AU" sz="900" b="0" i="1" u="none" strike="noStrike" kern="1200" cap="none" spc="0" normalizeH="0" baseline="0" noProof="0" dirty="0" smtClean="0">
                <a:ln>
                  <a:noFill/>
                </a:ln>
                <a:effectLst/>
                <a:uLnTx/>
                <a:uFillTx/>
                <a:latin typeface="+mn-lt"/>
                <a:ea typeface="+mn-ea"/>
                <a:cs typeface="+mn-cs"/>
              </a:rPr>
              <a:t>Q.	Prior to this call were you aware</a:t>
            </a:r>
            <a:r>
              <a:rPr kumimoji="0" lang="en-AU" sz="900" b="0" i="1" u="none" strike="noStrike" kern="1200" cap="none" spc="0" normalizeH="0" noProof="0" dirty="0" smtClean="0">
                <a:ln>
                  <a:noFill/>
                </a:ln>
                <a:effectLst/>
                <a:uLnTx/>
                <a:uFillTx/>
                <a:latin typeface="+mn-lt"/>
                <a:ea typeface="+mn-ea"/>
                <a:cs typeface="+mn-cs"/>
              </a:rPr>
              <a:t> that Council was potentially seeking to apply for a special rate variation?</a:t>
            </a:r>
            <a:endParaRPr kumimoji="0" lang="en-AU" sz="900" b="0" i="1" u="none" strike="noStrike" kern="1200" cap="none" spc="0" normalizeH="0" baseline="0" noProof="0" dirty="0">
              <a:ln>
                <a:noFill/>
              </a:ln>
              <a:effectLst/>
              <a:uLnTx/>
              <a:uFillTx/>
              <a:latin typeface="+mn-lt"/>
              <a:ea typeface="+mn-ea"/>
              <a:cs typeface="+mn-cs"/>
            </a:endParaRPr>
          </a:p>
        </p:txBody>
      </p:sp>
      <p:sp>
        <p:nvSpPr>
          <p:cNvPr id="8" name="Title 7"/>
          <p:cNvSpPr>
            <a:spLocks noGrp="1"/>
          </p:cNvSpPr>
          <p:nvPr>
            <p:ph type="title"/>
          </p:nvPr>
        </p:nvSpPr>
        <p:spPr>
          <a:xfrm>
            <a:off x="1475656" y="0"/>
            <a:ext cx="7488832" cy="836712"/>
          </a:xfrm>
        </p:spPr>
        <p:txBody>
          <a:bodyPr>
            <a:normAutofit fontScale="90000"/>
          </a:bodyPr>
          <a:lstStyle/>
          <a:p>
            <a:r>
              <a:rPr lang="en-US" dirty="0" smtClean="0">
                <a:solidFill>
                  <a:schemeClr val="tx2">
                    <a:lumMod val="75000"/>
                  </a:schemeClr>
                </a:solidFill>
              </a:rPr>
              <a:t>74% Of Residents Were Aware Of The SRV Application, Most Informed By Council’s Mail Out (84%) </a:t>
            </a:r>
            <a:endParaRPr lang="en-AU" dirty="0">
              <a:solidFill>
                <a:schemeClr val="tx2">
                  <a:lumMod val="75000"/>
                </a:schemeClr>
              </a:solidFill>
            </a:endParaRPr>
          </a:p>
        </p:txBody>
      </p:sp>
      <p:sp>
        <p:nvSpPr>
          <p:cNvPr id="5" name="Text Placeholder 3"/>
          <p:cNvSpPr txBox="1">
            <a:spLocks/>
          </p:cNvSpPr>
          <p:nvPr/>
        </p:nvSpPr>
        <p:spPr bwMode="auto">
          <a:xfrm>
            <a:off x="5148064" y="1124744"/>
            <a:ext cx="3600400" cy="2880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AU" sz="900" b="0" i="1" u="none" strike="noStrike" kern="1200" cap="none" spc="0" normalizeH="0" baseline="0" noProof="0" dirty="0" smtClean="0">
                <a:ln>
                  <a:noFill/>
                </a:ln>
                <a:effectLst/>
                <a:uLnTx/>
                <a:uFillTx/>
                <a:latin typeface="+mn-lt"/>
                <a:ea typeface="+mn-ea"/>
                <a:cs typeface="+mn-cs"/>
              </a:rPr>
              <a:t>Q.	How were you informed of the special rate variation?</a:t>
            </a:r>
            <a:endParaRPr kumimoji="0" lang="en-AU" sz="900" b="0" i="1" u="none" strike="noStrike" kern="1200" cap="none" spc="0" normalizeH="0" baseline="0" noProof="0" dirty="0">
              <a:ln>
                <a:noFill/>
              </a:ln>
              <a:effectLst/>
              <a:uLnTx/>
              <a:uFillTx/>
              <a:latin typeface="+mn-lt"/>
              <a:ea typeface="+mn-ea"/>
              <a:cs typeface="+mn-cs"/>
            </a:endParaRPr>
          </a:p>
        </p:txBody>
      </p:sp>
      <p:graphicFrame>
        <p:nvGraphicFramePr>
          <p:cNvPr id="6" name="Chart 5"/>
          <p:cNvGraphicFramePr/>
          <p:nvPr/>
        </p:nvGraphicFramePr>
        <p:xfrm>
          <a:off x="251520" y="1844824"/>
          <a:ext cx="4176464"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4211960" y="1556792"/>
          <a:ext cx="4572000" cy="36004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bwMode="auto">
          <a:xfrm>
            <a:off x="323528" y="5810810"/>
            <a:ext cx="1656184" cy="216662"/>
          </a:xfrm>
          <a:prstGeom prst="rect">
            <a:avLst/>
          </a:prstGeom>
          <a:noFill/>
          <a:ln w="9525">
            <a:noFill/>
            <a:miter lim="800000"/>
            <a:headEnd/>
            <a:tailEnd/>
          </a:ln>
          <a:effectLst/>
        </p:spPr>
        <p:txBody>
          <a:bodyPr wrap="square" rtlCol="0" anchor="ctr">
            <a:spAutoFit/>
          </a:bodyPr>
          <a:lstStyle/>
          <a:p>
            <a:pPr defTabSz="762000" eaLnBrk="0" hangingPunct="0">
              <a:lnSpc>
                <a:spcPct val="110000"/>
              </a:lnSpc>
              <a:spcBef>
                <a:spcPct val="30000"/>
              </a:spcBef>
              <a:buClr>
                <a:schemeClr val="tx1"/>
              </a:buClr>
            </a:pPr>
            <a:r>
              <a:rPr lang="en-US" sz="800" dirty="0" smtClean="0">
                <a:latin typeface="+mn-lt"/>
                <a:cs typeface="+mn-cs"/>
              </a:rPr>
              <a:t>Base: n = 400</a:t>
            </a:r>
            <a:endParaRPr lang="en-AU" sz="800" dirty="0" smtClean="0">
              <a:latin typeface="+mn-lt"/>
              <a:cs typeface="+mn-cs"/>
            </a:endParaRPr>
          </a:p>
        </p:txBody>
      </p:sp>
      <p:sp>
        <p:nvSpPr>
          <p:cNvPr id="10" name="TextBox 9"/>
          <p:cNvSpPr txBox="1"/>
          <p:nvPr/>
        </p:nvSpPr>
        <p:spPr bwMode="auto">
          <a:xfrm>
            <a:off x="7236296" y="5805264"/>
            <a:ext cx="1656184" cy="216662"/>
          </a:xfrm>
          <a:prstGeom prst="rect">
            <a:avLst/>
          </a:prstGeom>
          <a:noFill/>
          <a:ln w="9525">
            <a:noFill/>
            <a:miter lim="800000"/>
            <a:headEnd/>
            <a:tailEnd/>
          </a:ln>
          <a:effectLst/>
        </p:spPr>
        <p:txBody>
          <a:bodyPr wrap="square" rtlCol="0" anchor="ctr">
            <a:spAutoFit/>
          </a:bodyPr>
          <a:lstStyle/>
          <a:p>
            <a:pPr algn="r" defTabSz="762000" eaLnBrk="0" hangingPunct="0">
              <a:lnSpc>
                <a:spcPct val="110000"/>
              </a:lnSpc>
              <a:spcBef>
                <a:spcPct val="30000"/>
              </a:spcBef>
              <a:buClr>
                <a:schemeClr val="tx1"/>
              </a:buClr>
            </a:pPr>
            <a:r>
              <a:rPr lang="en-US" sz="800" dirty="0" smtClean="0">
                <a:latin typeface="+mn-lt"/>
                <a:cs typeface="+mn-cs"/>
              </a:rPr>
              <a:t>Base: n = 297</a:t>
            </a:r>
            <a:endParaRPr lang="en-AU" sz="800" dirty="0" smtClean="0">
              <a:latin typeface="+mn-lt"/>
              <a:cs typeface="+mn-cs"/>
            </a:endParaRPr>
          </a:p>
        </p:txBody>
      </p:sp>
      <p:sp>
        <p:nvSpPr>
          <p:cNvPr id="11" name="Text Placeholder 16"/>
          <p:cNvSpPr>
            <a:spLocks noGrp="1"/>
          </p:cNvSpPr>
          <p:nvPr>
            <p:ph type="body" sz="quarter" idx="11"/>
          </p:nvPr>
        </p:nvSpPr>
        <p:spPr>
          <a:xfrm>
            <a:off x="251258" y="6176872"/>
            <a:ext cx="6120941" cy="694800"/>
          </a:xfrm>
        </p:spPr>
        <p:txBody>
          <a:bodyPr>
            <a:normAutofit/>
          </a:bodyPr>
          <a:lstStyle/>
          <a:p>
            <a:pPr algn="ctr"/>
            <a:r>
              <a:rPr lang="en-US" sz="1400" dirty="0" smtClean="0">
                <a:solidFill>
                  <a:schemeClr val="tx2">
                    <a:lumMod val="75000"/>
                  </a:schemeClr>
                </a:solidFill>
              </a:rPr>
              <a:t>There was a high level of awareness that Council was seeking to make an application for an SRV</a:t>
            </a:r>
            <a:endParaRPr lang="en-AU" sz="1400" dirty="0">
              <a:solidFill>
                <a:schemeClr val="tx2">
                  <a:lumMod val="75000"/>
                </a:schemeClr>
              </a:solidFill>
            </a:endParaRPr>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8"/>
          <p:cNvSpPr>
            <a:spLocks noGrp="1"/>
          </p:cNvSpPr>
          <p:nvPr>
            <p:ph type="body" sz="quarter" idx="11"/>
          </p:nvPr>
        </p:nvSpPr>
        <p:spPr>
          <a:xfrm>
            <a:off x="179512" y="6093296"/>
            <a:ext cx="6984776" cy="764704"/>
          </a:xfrm>
        </p:spPr>
        <p:txBody>
          <a:bodyPr>
            <a:noAutofit/>
          </a:bodyPr>
          <a:lstStyle/>
          <a:p>
            <a:pPr algn="ctr" fontAlgn="base">
              <a:spcBef>
                <a:spcPct val="0"/>
              </a:spcBef>
              <a:spcAft>
                <a:spcPct val="0"/>
              </a:spcAft>
              <a:buSzTx/>
              <a:defRPr/>
            </a:pPr>
            <a:r>
              <a:rPr lang="en-US" sz="1400" dirty="0">
                <a:solidFill>
                  <a:schemeClr val="tx2">
                    <a:lumMod val="75000"/>
                  </a:schemeClr>
                </a:solidFill>
              </a:rPr>
              <a:t>Residents were given the opportunity to have the statement read multiple times to ensure they felt comfortable that they understood the SRV </a:t>
            </a:r>
            <a:r>
              <a:rPr lang="en-US" sz="1400" dirty="0" smtClean="0">
                <a:solidFill>
                  <a:schemeClr val="tx2">
                    <a:lumMod val="75000"/>
                  </a:schemeClr>
                </a:solidFill>
              </a:rPr>
              <a:t>concept</a:t>
            </a:r>
            <a:endParaRPr sz="1400" dirty="0">
              <a:solidFill>
                <a:schemeClr val="tx2">
                  <a:lumMod val="75000"/>
                </a:schemeClr>
              </a:solidFill>
              <a:latin typeface="+mj-lt"/>
            </a:endParaRPr>
          </a:p>
        </p:txBody>
      </p:sp>
      <p:sp>
        <p:nvSpPr>
          <p:cNvPr id="13" name="Title 12"/>
          <p:cNvSpPr>
            <a:spLocks noGrp="1"/>
          </p:cNvSpPr>
          <p:nvPr>
            <p:ph type="title"/>
          </p:nvPr>
        </p:nvSpPr>
        <p:spPr/>
        <p:txBody>
          <a:bodyPr/>
          <a:lstStyle/>
          <a:p>
            <a:r>
              <a:rPr lang="en-US" dirty="0" smtClean="0">
                <a:solidFill>
                  <a:schemeClr val="tx2">
                    <a:lumMod val="75000"/>
                  </a:schemeClr>
                </a:solidFill>
              </a:rPr>
              <a:t>Concept Statement</a:t>
            </a:r>
            <a:endParaRPr lang="en-AU" dirty="0">
              <a:solidFill>
                <a:schemeClr val="tx2">
                  <a:lumMod val="75000"/>
                </a:schemeClr>
              </a:solidFill>
            </a:endParaRPr>
          </a:p>
        </p:txBody>
      </p:sp>
      <p:sp>
        <p:nvSpPr>
          <p:cNvPr id="11" name="TextBox 10"/>
          <p:cNvSpPr txBox="1"/>
          <p:nvPr/>
        </p:nvSpPr>
        <p:spPr bwMode="auto">
          <a:xfrm>
            <a:off x="323528" y="851591"/>
            <a:ext cx="8496944" cy="5324535"/>
          </a:xfrm>
          <a:prstGeom prst="rect">
            <a:avLst/>
          </a:prstGeom>
          <a:noFill/>
          <a:ln w="9525">
            <a:noFill/>
            <a:miter lim="800000"/>
            <a:headEnd/>
            <a:tailEnd/>
          </a:ln>
          <a:effectLst/>
        </p:spPr>
        <p:txBody>
          <a:bodyPr wrap="square" rtlCol="0" anchor="ctr">
            <a:spAutoFit/>
          </a:bodyPr>
          <a:lstStyle/>
          <a:p>
            <a:r>
              <a:rPr lang="en-AU" sz="1100" b="1" dirty="0" smtClean="0">
                <a:latin typeface="+mn-lt"/>
              </a:rPr>
              <a:t>Read Concept statement:</a:t>
            </a:r>
            <a:endParaRPr lang="en-AU" sz="1100" dirty="0" smtClean="0">
              <a:latin typeface="+mn-lt"/>
            </a:endParaRPr>
          </a:p>
          <a:p>
            <a:r>
              <a:rPr lang="en-AU" sz="1100" dirty="0" smtClean="0">
                <a:latin typeface="+mn-lt"/>
              </a:rPr>
              <a:t> </a:t>
            </a:r>
          </a:p>
          <a:p>
            <a:pPr algn="just"/>
            <a:r>
              <a:rPr lang="en-AU" sz="1100" dirty="0" smtClean="0">
                <a:latin typeface="+mn-lt"/>
              </a:rPr>
              <a:t>Rates are Council’s main source of income for delivering services, and are capped by the State Government. This is usually set to increase at around 3% per annum. </a:t>
            </a:r>
          </a:p>
          <a:p>
            <a:pPr algn="just"/>
            <a:r>
              <a:rPr lang="en-AU" sz="1100" dirty="0" smtClean="0">
                <a:latin typeface="+mn-lt"/>
              </a:rPr>
              <a:t> </a:t>
            </a:r>
          </a:p>
          <a:p>
            <a:pPr algn="just"/>
            <a:r>
              <a:rPr lang="en-AU" sz="1100" dirty="0" smtClean="0">
                <a:latin typeface="+mn-lt"/>
              </a:rPr>
              <a:t>When developing the Community Strategic Plan, Richmond Valley Council recognised that it would not be able to maintain existing service levels in the community without an increase in the Ordinary rate. This is as a result of having to spend more maintaining new assets at a higher standard to meet the needs of our growing community.</a:t>
            </a:r>
          </a:p>
          <a:p>
            <a:pPr algn="just"/>
            <a:r>
              <a:rPr lang="en-AU" sz="1100" dirty="0" smtClean="0">
                <a:latin typeface="+mn-lt"/>
              </a:rPr>
              <a:t> </a:t>
            </a:r>
          </a:p>
          <a:p>
            <a:pPr algn="just"/>
            <a:r>
              <a:rPr lang="en-AU" sz="1100" dirty="0" smtClean="0">
                <a:latin typeface="+mn-lt"/>
              </a:rPr>
              <a:t>As such, in Council’s 10 year financial plan it factored in a rate variation that was in excess of the standard 3% rate peg. Council is proposing to apply to IPART (Independent Pricing and Regulatory Tribunal) for a permanent General rate increase of 12.5% next year and 5.5% per year for the next 4 years after that. This includes the allowed ‘rate peg’ and would account for an annual increase of $1.73 per week or $90 a year next year and 85 cents per week or $44.20 extra per year for each of the next four years for the average residential household.  </a:t>
            </a:r>
          </a:p>
          <a:p>
            <a:r>
              <a:rPr lang="en-AU" sz="1100" dirty="0" smtClean="0">
                <a:latin typeface="+mn-lt"/>
              </a:rPr>
              <a:t> </a:t>
            </a:r>
          </a:p>
          <a:p>
            <a:r>
              <a:rPr lang="en-AU" sz="1100" dirty="0" smtClean="0">
                <a:latin typeface="+mn-lt"/>
              </a:rPr>
              <a:t>Note this increase is </a:t>
            </a:r>
            <a:r>
              <a:rPr lang="en-AU" sz="1100" b="1" dirty="0" smtClean="0">
                <a:latin typeface="+mn-lt"/>
              </a:rPr>
              <a:t>not</a:t>
            </a:r>
            <a:r>
              <a:rPr lang="en-AU" sz="1100" dirty="0" smtClean="0">
                <a:latin typeface="+mn-lt"/>
              </a:rPr>
              <a:t> applicable to water, sewer or garbage rates.</a:t>
            </a:r>
          </a:p>
          <a:p>
            <a:endParaRPr lang="en-AU" sz="1100" dirty="0" smtClean="0">
              <a:latin typeface="+mn-lt"/>
            </a:endParaRPr>
          </a:p>
          <a:p>
            <a:r>
              <a:rPr lang="en-AU" sz="1100" b="1" dirty="0" smtClean="0">
                <a:latin typeface="+mn-lt"/>
              </a:rPr>
              <a:t>Projects this increase will fund include the following:</a:t>
            </a:r>
          </a:p>
          <a:p>
            <a:pPr>
              <a:tabLst>
                <a:tab pos="8159750" algn="r"/>
              </a:tabLst>
            </a:pPr>
            <a:r>
              <a:rPr lang="en-AU" sz="1100" dirty="0" smtClean="0">
                <a:latin typeface="+mn-lt"/>
              </a:rPr>
              <a:t>Addressing the backlog in road, park, drainage, public toilet and playground renewals 	$6,260,000 </a:t>
            </a:r>
          </a:p>
          <a:p>
            <a:pPr>
              <a:tabLst>
                <a:tab pos="8159750" algn="r"/>
              </a:tabLst>
            </a:pPr>
            <a:r>
              <a:rPr lang="en-AU" sz="1100" dirty="0" smtClean="0">
                <a:latin typeface="+mn-lt"/>
              </a:rPr>
              <a:t>Improving the Casino, Coraki and Woodburn riverfronts	$1,875,000</a:t>
            </a:r>
          </a:p>
          <a:p>
            <a:pPr>
              <a:tabLst>
                <a:tab pos="8159750" algn="r"/>
              </a:tabLst>
            </a:pPr>
            <a:r>
              <a:rPr lang="en-AU" sz="1100" dirty="0" smtClean="0">
                <a:latin typeface="+mn-lt"/>
              </a:rPr>
              <a:t>Implementing job generation initiatives, developing industrial land and </a:t>
            </a:r>
            <a:r>
              <a:rPr lang="en-AU" sz="1100" dirty="0" err="1" smtClean="0">
                <a:latin typeface="+mn-lt"/>
              </a:rPr>
              <a:t>WiFi</a:t>
            </a:r>
            <a:r>
              <a:rPr lang="en-AU" sz="1100" dirty="0" smtClean="0">
                <a:latin typeface="+mn-lt"/>
              </a:rPr>
              <a:t> for towns	$1,260,000</a:t>
            </a:r>
          </a:p>
          <a:p>
            <a:pPr>
              <a:tabLst>
                <a:tab pos="8159750" algn="r"/>
              </a:tabLst>
            </a:pPr>
            <a:r>
              <a:rPr lang="en-AU" sz="1100" dirty="0" smtClean="0">
                <a:latin typeface="+mn-lt"/>
              </a:rPr>
              <a:t>Major car parking improvements in Casino and Evans Head CBD	$1,080,000</a:t>
            </a:r>
          </a:p>
          <a:p>
            <a:pPr>
              <a:tabLst>
                <a:tab pos="8159750" algn="r"/>
              </a:tabLst>
            </a:pPr>
            <a:r>
              <a:rPr lang="en-AU" sz="1100" dirty="0" smtClean="0">
                <a:latin typeface="+mn-lt"/>
              </a:rPr>
              <a:t>Civic pride, cultural and art facilities Casino Riverbank Amphitheatre	$870,000</a:t>
            </a:r>
          </a:p>
          <a:p>
            <a:pPr>
              <a:tabLst>
                <a:tab pos="8159750" algn="r"/>
              </a:tabLst>
            </a:pPr>
            <a:r>
              <a:rPr lang="en-AU" sz="1100" dirty="0" smtClean="0">
                <a:latin typeface="+mn-lt"/>
              </a:rPr>
              <a:t>Modern IT systems, better communication to residents	$440,000</a:t>
            </a:r>
          </a:p>
          <a:p>
            <a:pPr>
              <a:tabLst>
                <a:tab pos="8159750" algn="r"/>
              </a:tabLst>
            </a:pPr>
            <a:r>
              <a:rPr lang="en-AU" sz="1100" dirty="0" smtClean="0">
                <a:latin typeface="+mn-lt"/>
              </a:rPr>
              <a:t>New skate park in Woodburn and extensions in Casino, and Evans Head	$430,000</a:t>
            </a:r>
          </a:p>
          <a:p>
            <a:pPr>
              <a:tabLst>
                <a:tab pos="8159750" algn="r"/>
              </a:tabLst>
            </a:pPr>
            <a:r>
              <a:rPr lang="en-AU" sz="1100" dirty="0" smtClean="0">
                <a:latin typeface="+mn-lt"/>
              </a:rPr>
              <a:t>Better maintenance on drainage, playground equipment and toilet cleaning	$400,000</a:t>
            </a:r>
          </a:p>
          <a:p>
            <a:pPr>
              <a:tabLst>
                <a:tab pos="8159750" algn="r"/>
              </a:tabLst>
            </a:pPr>
            <a:r>
              <a:rPr lang="en-AU" sz="1100" dirty="0" smtClean="0">
                <a:latin typeface="+mn-lt"/>
              </a:rPr>
              <a:t>Providing Council traineeships for school leavers	$300,000</a:t>
            </a:r>
          </a:p>
          <a:p>
            <a:r>
              <a:rPr lang="en-AU" sz="1100" dirty="0" smtClean="0">
                <a:latin typeface="+mn-lt"/>
              </a:rPr>
              <a:t> </a:t>
            </a:r>
          </a:p>
          <a:p>
            <a:r>
              <a:rPr lang="en-AU" sz="1100" dirty="0" smtClean="0">
                <a:latin typeface="+mn-lt"/>
              </a:rPr>
              <a:t>The purpose of this increase is to ensure the future financial sustainability of the local government area and to ensure that Richmond Valley remains a great place to live.</a:t>
            </a:r>
          </a:p>
          <a:p>
            <a:pPr algn="just"/>
            <a:endParaRPr lang="en-AU" sz="1000" dirty="0" smtClean="0">
              <a:solidFill>
                <a:srgbClr val="FF0000"/>
              </a:solidFill>
              <a:latin typeface="+mn-lt"/>
              <a:cs typeface="+mn-cs"/>
            </a:endParaRP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p:cNvGraphicFramePr/>
          <p:nvPr>
            <p:extLst>
              <p:ext uri="{D42A27DB-BD31-4B8C-83A1-F6EECF244321}">
                <p14:modId xmlns:p14="http://schemas.microsoft.com/office/powerpoint/2010/main" val="3429520789"/>
              </p:ext>
            </p:extLst>
          </p:nvPr>
        </p:nvGraphicFramePr>
        <p:xfrm>
          <a:off x="323528" y="2420888"/>
          <a:ext cx="4608511"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p:cNvSpPr>
            <a:spLocks noGrp="1"/>
          </p:cNvSpPr>
          <p:nvPr>
            <p:ph type="body" sz="quarter" idx="4294967295"/>
          </p:nvPr>
        </p:nvSpPr>
        <p:spPr>
          <a:xfrm>
            <a:off x="179512" y="908720"/>
            <a:ext cx="8209285" cy="215900"/>
          </a:xfrm>
        </p:spPr>
        <p:txBody>
          <a:bodyPr/>
          <a:lstStyle/>
          <a:p>
            <a:pPr>
              <a:buNone/>
              <a:tabLst>
                <a:tab pos="5022850" algn="l"/>
                <a:tab pos="5387975" algn="l"/>
              </a:tabLst>
            </a:pPr>
            <a:r>
              <a:rPr lang="en-AU" sz="900" i="1" dirty="0" smtClean="0"/>
              <a:t>Q.	How supportive are you of Council’s proceeding with this application?	Q.	Why do you say that?</a:t>
            </a:r>
          </a:p>
          <a:p>
            <a:endParaRPr lang="en-AU" sz="1000" dirty="0"/>
          </a:p>
        </p:txBody>
      </p:sp>
      <p:sp>
        <p:nvSpPr>
          <p:cNvPr id="8" name="TextBox 7"/>
          <p:cNvSpPr txBox="1"/>
          <p:nvPr/>
        </p:nvSpPr>
        <p:spPr bwMode="auto">
          <a:xfrm>
            <a:off x="323528" y="5810810"/>
            <a:ext cx="1656184" cy="216662"/>
          </a:xfrm>
          <a:prstGeom prst="rect">
            <a:avLst/>
          </a:prstGeom>
          <a:noFill/>
          <a:ln w="9525">
            <a:noFill/>
            <a:miter lim="800000"/>
            <a:headEnd/>
            <a:tailEnd/>
          </a:ln>
          <a:effectLst/>
        </p:spPr>
        <p:txBody>
          <a:bodyPr wrap="square" rtlCol="0" anchor="ctr">
            <a:spAutoFit/>
          </a:bodyPr>
          <a:lstStyle/>
          <a:p>
            <a:pPr defTabSz="762000" eaLnBrk="0" hangingPunct="0">
              <a:lnSpc>
                <a:spcPct val="110000"/>
              </a:lnSpc>
              <a:spcBef>
                <a:spcPct val="30000"/>
              </a:spcBef>
              <a:buClr>
                <a:schemeClr val="tx1"/>
              </a:buClr>
            </a:pPr>
            <a:r>
              <a:rPr lang="en-US" sz="800" dirty="0" smtClean="0">
                <a:latin typeface="+mn-lt"/>
                <a:cs typeface="+mn-cs"/>
              </a:rPr>
              <a:t>Base: n = 400</a:t>
            </a:r>
            <a:endParaRPr lang="en-AU" sz="800" dirty="0" smtClean="0">
              <a:latin typeface="+mn-lt"/>
              <a:cs typeface="+mn-cs"/>
            </a:endParaRPr>
          </a:p>
        </p:txBody>
      </p:sp>
      <p:sp>
        <p:nvSpPr>
          <p:cNvPr id="10" name="Text Placeholder 9"/>
          <p:cNvSpPr txBox="1">
            <a:spLocks/>
          </p:cNvSpPr>
          <p:nvPr/>
        </p:nvSpPr>
        <p:spPr>
          <a:xfrm>
            <a:off x="908769" y="2208318"/>
            <a:ext cx="3354387" cy="230187"/>
          </a:xfrm>
          <a:prstGeom prst="rect">
            <a:avLst/>
          </a:prstGeom>
        </p:spPr>
        <p:txBody>
          <a:bodyPr>
            <a:spAutoFit/>
          </a:bodyPr>
          <a:lstStyle/>
          <a:p>
            <a:pPr marL="355600" indent="-355600" algn="ctr" fontAlgn="auto">
              <a:spcBef>
                <a:spcPts val="0"/>
              </a:spcBef>
              <a:spcAft>
                <a:spcPts val="0"/>
              </a:spcAft>
              <a:defRPr/>
            </a:pPr>
            <a:r>
              <a:rPr lang="en-US" sz="900" kern="0" dirty="0" smtClean="0">
                <a:solidFill>
                  <a:sysClr val="windowText" lastClr="000000"/>
                </a:solidFill>
                <a:latin typeface="Century Gothic" pitchFamily="34" charset="0"/>
                <a:cs typeface="+mn-cs"/>
              </a:rPr>
              <a:t>Scale: </a:t>
            </a:r>
            <a:r>
              <a:rPr lang="en-US" sz="900" kern="0" dirty="0">
                <a:solidFill>
                  <a:sysClr val="windowText" lastClr="000000"/>
                </a:solidFill>
                <a:latin typeface="Century Gothic" pitchFamily="34" charset="0"/>
                <a:cs typeface="+mn-cs"/>
              </a:rPr>
              <a:t>1=not at all </a:t>
            </a:r>
            <a:r>
              <a:rPr lang="en-US" sz="900" kern="0" dirty="0" smtClean="0">
                <a:solidFill>
                  <a:sysClr val="windowText" lastClr="000000"/>
                </a:solidFill>
                <a:latin typeface="Century Gothic" pitchFamily="34" charset="0"/>
                <a:cs typeface="+mn-cs"/>
              </a:rPr>
              <a:t>supportive, </a:t>
            </a:r>
            <a:r>
              <a:rPr lang="en-US" sz="900" kern="0" dirty="0">
                <a:solidFill>
                  <a:sysClr val="windowText" lastClr="000000"/>
                </a:solidFill>
                <a:latin typeface="Century Gothic" pitchFamily="34" charset="0"/>
                <a:cs typeface="+mn-cs"/>
              </a:rPr>
              <a:t>5=very </a:t>
            </a:r>
            <a:r>
              <a:rPr lang="en-US" sz="900" kern="0" dirty="0" smtClean="0">
                <a:solidFill>
                  <a:sysClr val="windowText" lastClr="000000"/>
                </a:solidFill>
                <a:latin typeface="Century Gothic" pitchFamily="34" charset="0"/>
                <a:cs typeface="+mn-cs"/>
              </a:rPr>
              <a:t>supportive</a:t>
            </a:r>
            <a:endParaRPr lang="en-AU" sz="900" kern="0" dirty="0">
              <a:solidFill>
                <a:sysClr val="windowText" lastClr="000000"/>
              </a:solidFill>
              <a:latin typeface="Century Gothic" pitchFamily="34" charset="0"/>
              <a:cs typeface="+mn-cs"/>
            </a:endParaRPr>
          </a:p>
        </p:txBody>
      </p:sp>
      <p:sp>
        <p:nvSpPr>
          <p:cNvPr id="13" name="Title 12"/>
          <p:cNvSpPr>
            <a:spLocks noGrp="1"/>
          </p:cNvSpPr>
          <p:nvPr>
            <p:ph type="title"/>
          </p:nvPr>
        </p:nvSpPr>
        <p:spPr>
          <a:xfrm>
            <a:off x="1259632" y="0"/>
            <a:ext cx="7560840" cy="908720"/>
          </a:xfrm>
        </p:spPr>
        <p:txBody>
          <a:bodyPr>
            <a:normAutofit fontScale="90000"/>
          </a:bodyPr>
          <a:lstStyle/>
          <a:p>
            <a:r>
              <a:rPr lang="en-US" dirty="0" smtClean="0">
                <a:solidFill>
                  <a:schemeClr val="tx2">
                    <a:lumMod val="75000"/>
                  </a:schemeClr>
                </a:solidFill>
              </a:rPr>
              <a:t>66% Of Residents Are At Least ‘Somewhat Supportive’ Of Council Proceeding With The Application</a:t>
            </a:r>
            <a:endParaRPr lang="en-AU" dirty="0">
              <a:solidFill>
                <a:schemeClr val="tx2">
                  <a:lumMod val="75000"/>
                </a:schemeClr>
              </a:solidFill>
            </a:endParaRPr>
          </a:p>
        </p:txBody>
      </p:sp>
      <p:graphicFrame>
        <p:nvGraphicFramePr>
          <p:cNvPr id="16" name="Table 15"/>
          <p:cNvGraphicFramePr>
            <a:graphicFrameLocks noGrp="1"/>
          </p:cNvGraphicFramePr>
          <p:nvPr>
            <p:extLst>
              <p:ext uri="{D42A27DB-BD31-4B8C-83A1-F6EECF244321}">
                <p14:modId xmlns:p14="http://schemas.microsoft.com/office/powerpoint/2010/main" val="4106582777"/>
              </p:ext>
            </p:extLst>
          </p:nvPr>
        </p:nvGraphicFramePr>
        <p:xfrm>
          <a:off x="1052785" y="1200206"/>
          <a:ext cx="3048000" cy="914400"/>
        </p:xfrm>
        <a:graphic>
          <a:graphicData uri="http://schemas.openxmlformats.org/drawingml/2006/table">
            <a:tbl>
              <a:tblPr/>
              <a:tblGrid>
                <a:gridCol w="609600"/>
                <a:gridCol w="609600"/>
                <a:gridCol w="609600"/>
                <a:gridCol w="609600"/>
                <a:gridCol w="609600"/>
              </a:tblGrid>
              <a:tr h="180975">
                <a:tc rowSpan="5">
                  <a:txBody>
                    <a:bodyPr/>
                    <a:lstStyle/>
                    <a:p>
                      <a:pPr algn="ctr" rtl="0" fontAlgn="ctr"/>
                      <a:r>
                        <a:rPr lang="en-AU" sz="1000" b="0" i="0" u="none" strike="noStrike" dirty="0">
                          <a:solidFill>
                            <a:srgbClr val="000000"/>
                          </a:solidFill>
                          <a:latin typeface="Century Gothic"/>
                        </a:rPr>
                        <a:t>Mean ratings </a:t>
                      </a:r>
                    </a:p>
                  </a:txBody>
                  <a:tcPr marL="0" marR="0" marT="0" marB="0" anchor="ctr">
                    <a:lnL w="190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Male</a:t>
                      </a: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Female</a:t>
                      </a: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Own</a:t>
                      </a: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dirty="0">
                          <a:solidFill>
                            <a:srgbClr val="000000"/>
                          </a:solidFill>
                          <a:latin typeface="Century Gothic"/>
                        </a:rPr>
                        <a:t>Rent</a:t>
                      </a: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r>
              <a:tr h="180975">
                <a:tc vMerge="1">
                  <a:txBody>
                    <a:bodyPr/>
                    <a:lstStyle/>
                    <a:p>
                      <a:endParaRPr lang="en-AU"/>
                    </a:p>
                  </a:txBody>
                  <a:tcPr/>
                </a:tc>
                <a:tc>
                  <a:txBody>
                    <a:bodyPr/>
                    <a:lstStyle/>
                    <a:p>
                      <a:pPr algn="ctr" rtl="0" fontAlgn="ctr"/>
                      <a:r>
                        <a:rPr lang="en-US" sz="1000" b="0" i="0" u="none" strike="noStrike" dirty="0" smtClean="0">
                          <a:solidFill>
                            <a:srgbClr val="000000"/>
                          </a:solidFill>
                          <a:latin typeface="Century Gothic"/>
                        </a:rPr>
                        <a:t>2.97</a:t>
                      </a:r>
                      <a:endParaRPr lang="en-AU" sz="1000" b="0"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c>
                  <a:txBody>
                    <a:bodyPr/>
                    <a:lstStyle/>
                    <a:p>
                      <a:pPr algn="ctr" rtl="0" fontAlgn="ctr"/>
                      <a:r>
                        <a:rPr lang="en-US" sz="1000" b="0" i="0" u="none" strike="noStrike" dirty="0" smtClean="0">
                          <a:solidFill>
                            <a:srgbClr val="000000"/>
                          </a:solidFill>
                          <a:latin typeface="Century Gothic"/>
                        </a:rPr>
                        <a:t>3.03</a:t>
                      </a:r>
                      <a:endParaRPr lang="en-AU" sz="1000" b="0" i="0" u="none" strike="noStrike" dirty="0">
                        <a:solidFill>
                          <a:srgbClr val="000000"/>
                        </a:solidFill>
                        <a:latin typeface="Century Gothic"/>
                      </a:endParaRP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c>
                  <a:txBody>
                    <a:bodyPr/>
                    <a:lstStyle/>
                    <a:p>
                      <a:pPr algn="ctr" rtl="0" fontAlgn="ctr"/>
                      <a:r>
                        <a:rPr lang="en-US" sz="1000" b="0" i="0" u="none" strike="noStrike" dirty="0" smtClean="0">
                          <a:solidFill>
                            <a:srgbClr val="000000"/>
                          </a:solidFill>
                          <a:latin typeface="Century Gothic"/>
                        </a:rPr>
                        <a:t>2.94</a:t>
                      </a:r>
                      <a:endParaRPr lang="en-AU" sz="1000" b="0"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c>
                  <a:txBody>
                    <a:bodyPr/>
                    <a:lstStyle/>
                    <a:p>
                      <a:pPr algn="ctr" rtl="0" fontAlgn="ctr"/>
                      <a:r>
                        <a:rPr lang="en-US" sz="1000" b="0" i="0" u="none" strike="noStrike" dirty="0" smtClean="0">
                          <a:solidFill>
                            <a:srgbClr val="000000"/>
                          </a:solidFill>
                          <a:latin typeface="Century Gothic"/>
                        </a:rPr>
                        <a:t>3.44</a:t>
                      </a:r>
                      <a:endParaRPr lang="en-AU" sz="1000" b="0" i="0" u="none" strike="noStrike" dirty="0">
                        <a:solidFill>
                          <a:srgbClr val="000000"/>
                        </a:solidFill>
                        <a:latin typeface="Century Gothic"/>
                      </a:endParaRP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r>
              <a:tr h="190500">
                <a:tc vMerge="1">
                  <a:txBody>
                    <a:bodyPr/>
                    <a:lstStyle/>
                    <a:p>
                      <a:endParaRPr lang="en-AU"/>
                    </a:p>
                  </a:txBody>
                  <a:tcPr/>
                </a:tc>
                <a:tc gridSpan="4">
                  <a:txBody>
                    <a:bodyPr/>
                    <a:lstStyle/>
                    <a:p>
                      <a:pPr algn="ctr" rtl="0" fontAlgn="ctr"/>
                      <a:r>
                        <a:rPr lang="en-AU" sz="1000" b="1" i="0" u="none" strike="noStrike" dirty="0">
                          <a:solidFill>
                            <a:srgbClr val="000000"/>
                          </a:solidFill>
                          <a:latin typeface="Century Gothic"/>
                        </a:rPr>
                        <a:t>Overall</a:t>
                      </a:r>
                      <a:r>
                        <a:rPr lang="en-AU" sz="1000" b="1" i="0" u="none" strike="noStrike" dirty="0" smtClean="0">
                          <a:solidFill>
                            <a:srgbClr val="000000"/>
                          </a:solidFill>
                          <a:latin typeface="Century Gothic"/>
                        </a:rPr>
                        <a:t>:  3.00</a:t>
                      </a:r>
                      <a:endParaRPr lang="en-AU" sz="1000" b="1"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hMerge="1">
                  <a:txBody>
                    <a:bodyPr/>
                    <a:lstStyle/>
                    <a:p>
                      <a:endParaRPr lang="en-AU"/>
                    </a:p>
                  </a:txBody>
                  <a:tcPr/>
                </a:tc>
                <a:tc hMerge="1">
                  <a:txBody>
                    <a:bodyPr/>
                    <a:lstStyle/>
                    <a:p>
                      <a:endParaRPr lang="en-AU"/>
                    </a:p>
                  </a:txBody>
                  <a:tcPr/>
                </a:tc>
                <a:tc hMerge="1">
                  <a:txBody>
                    <a:bodyPr/>
                    <a:lstStyle/>
                    <a:p>
                      <a:endParaRPr lang="en-AU"/>
                    </a:p>
                  </a:txBody>
                  <a:tcPr/>
                </a:tc>
              </a:tr>
              <a:tr h="180975">
                <a:tc vMerge="1">
                  <a:txBody>
                    <a:bodyPr/>
                    <a:lstStyle/>
                    <a:p>
                      <a:endParaRPr lang="en-AU"/>
                    </a:p>
                  </a:txBody>
                  <a:tcPr/>
                </a:tc>
                <a:tc>
                  <a:txBody>
                    <a:bodyPr/>
                    <a:lstStyle/>
                    <a:p>
                      <a:pPr algn="ctr" rtl="0" fontAlgn="ctr"/>
                      <a:r>
                        <a:rPr lang="en-AU" sz="1000" b="0" i="0" u="none" strike="noStrike" dirty="0">
                          <a:solidFill>
                            <a:srgbClr val="000000"/>
                          </a:solidFill>
                          <a:latin typeface="Century Gothic"/>
                        </a:rPr>
                        <a:t>18-34</a:t>
                      </a:r>
                    </a:p>
                  </a:txBody>
                  <a:tcPr marL="0" marR="0" marT="0" marB="0" anchor="ctr">
                    <a:lnL w="19050" cap="flat" cmpd="sng" algn="ctr">
                      <a:solidFill>
                        <a:srgbClr val="1E4B82"/>
                      </a:solidFill>
                      <a:prstDash val="solid"/>
                      <a:round/>
                      <a:headEnd type="none" w="med" len="med"/>
                      <a:tailEnd type="none" w="med" len="med"/>
                    </a:lnL>
                    <a:lnR w="1270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dirty="0">
                          <a:solidFill>
                            <a:srgbClr val="000000"/>
                          </a:solidFill>
                          <a:latin typeface="Century Gothic"/>
                        </a:rPr>
                        <a:t>35-49</a:t>
                      </a: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dirty="0">
                          <a:solidFill>
                            <a:srgbClr val="000000"/>
                          </a:solidFill>
                          <a:latin typeface="Century Gothic"/>
                        </a:rPr>
                        <a:t>50-64</a:t>
                      </a: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65+</a:t>
                      </a:r>
                    </a:p>
                  </a:txBody>
                  <a:tcPr marL="0" marR="0" marT="0" marB="0" anchor="ctr">
                    <a:lnL w="12700" cap="flat" cmpd="sng" algn="ctr">
                      <a:solidFill>
                        <a:srgbClr val="1F497D"/>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r>
              <a:tr h="180975">
                <a:tc vMerge="1">
                  <a:txBody>
                    <a:bodyPr/>
                    <a:lstStyle/>
                    <a:p>
                      <a:endParaRPr lang="en-AU"/>
                    </a:p>
                  </a:txBody>
                  <a:tcPr/>
                </a:tc>
                <a:tc>
                  <a:txBody>
                    <a:bodyPr/>
                    <a:lstStyle/>
                    <a:p>
                      <a:pPr algn="ctr" rtl="0" fontAlgn="ctr"/>
                      <a:r>
                        <a:rPr lang="en-US" sz="1000" b="0" i="0" u="none" strike="noStrike" dirty="0" smtClean="0">
                          <a:solidFill>
                            <a:srgbClr val="000000"/>
                          </a:solidFill>
                          <a:latin typeface="Century Gothic"/>
                        </a:rPr>
                        <a:t>3.02</a:t>
                      </a:r>
                      <a:endParaRPr lang="en-AU" sz="1000" b="0"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1270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US" sz="1000" b="0" i="0" u="none" strike="noStrike" dirty="0" smtClean="0">
                          <a:solidFill>
                            <a:srgbClr val="000000"/>
                          </a:solidFill>
                          <a:latin typeface="Century Gothic"/>
                        </a:rPr>
                        <a:t>2.81</a:t>
                      </a:r>
                      <a:endParaRPr lang="en-AU" sz="1000" b="0" i="0" u="none" strike="noStrike" dirty="0">
                        <a:solidFill>
                          <a:srgbClr val="000000"/>
                        </a:solidFill>
                        <a:latin typeface="Century Gothic"/>
                      </a:endParaRP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US" sz="1000" b="0" i="0" u="none" strike="noStrike" dirty="0" smtClean="0">
                          <a:solidFill>
                            <a:srgbClr val="000000"/>
                          </a:solidFill>
                          <a:latin typeface="Century Gothic"/>
                        </a:rPr>
                        <a:t>2.99</a:t>
                      </a:r>
                      <a:endParaRPr lang="en-AU" sz="1000" b="0" i="0" u="none" strike="noStrike" dirty="0">
                        <a:solidFill>
                          <a:srgbClr val="000000"/>
                        </a:solidFill>
                        <a:latin typeface="Century Gothic"/>
                      </a:endParaRP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US" sz="1000" b="0" i="0" u="none" strike="noStrike" dirty="0" smtClean="0">
                          <a:solidFill>
                            <a:srgbClr val="000000"/>
                          </a:solidFill>
                          <a:latin typeface="Century Gothic"/>
                        </a:rPr>
                        <a:t>3.15</a:t>
                      </a:r>
                      <a:endParaRPr lang="en-AU" sz="1000" b="0" i="0" u="none" strike="noStrike" dirty="0">
                        <a:solidFill>
                          <a:srgbClr val="000000"/>
                        </a:solidFill>
                        <a:latin typeface="Century Gothic"/>
                      </a:endParaRPr>
                    </a:p>
                  </a:txBody>
                  <a:tcPr marL="0" marR="0" marT="0" marB="0" anchor="ctr">
                    <a:lnL w="12700" cap="flat" cmpd="sng" algn="ctr">
                      <a:solidFill>
                        <a:srgbClr val="1F497D"/>
                      </a:solidFill>
                      <a:prstDash val="solid"/>
                      <a:round/>
                      <a:headEnd type="none" w="med" len="med"/>
                      <a:tailEnd type="none" w="med" len="med"/>
                    </a:lnL>
                    <a:lnR w="190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12454027"/>
              </p:ext>
            </p:extLst>
          </p:nvPr>
        </p:nvGraphicFramePr>
        <p:xfrm>
          <a:off x="4886096" y="2132856"/>
          <a:ext cx="4032448" cy="3450207"/>
        </p:xfrm>
        <a:graphic>
          <a:graphicData uri="http://schemas.openxmlformats.org/drawingml/2006/table">
            <a:tbl>
              <a:tblPr/>
              <a:tblGrid>
                <a:gridCol w="3637110"/>
                <a:gridCol w="395338"/>
              </a:tblGrid>
              <a:tr h="185045">
                <a:tc gridSpan="2">
                  <a:txBody>
                    <a:bodyPr/>
                    <a:lstStyle/>
                    <a:p>
                      <a:pPr algn="l" fontAlgn="ctr"/>
                      <a:r>
                        <a:rPr lang="en-AU" sz="1000" b="1" i="0" u="none" strike="noStrike" dirty="0" smtClean="0">
                          <a:solidFill>
                            <a:srgbClr val="FFFFFF"/>
                          </a:solidFill>
                          <a:latin typeface="Century Gothic"/>
                        </a:rPr>
                        <a:t> Supportive (40%)</a:t>
                      </a:r>
                      <a:endParaRPr lang="en-AU" sz="1000" b="1" i="0" u="none" strike="noStrike" dirty="0">
                        <a:solidFill>
                          <a:srgbClr val="FFFFFF"/>
                        </a:solidFill>
                        <a:latin typeface="Century Gothic"/>
                      </a:endParaRPr>
                    </a:p>
                  </a:txBody>
                  <a:tcPr marL="36000" marR="36000" marT="4757"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a:noFill/>
                    </a:lnB>
                    <a:solidFill>
                      <a:srgbClr val="1F497D"/>
                    </a:solidFill>
                  </a:tcPr>
                </a:tc>
                <a:tc hMerge="1">
                  <a:txBody>
                    <a:bodyPr/>
                    <a:lstStyle/>
                    <a:p>
                      <a:endParaRPr lang="en-AU"/>
                    </a:p>
                  </a:txBody>
                  <a:tcPr/>
                </a:tc>
              </a:tr>
              <a:tr h="407472">
                <a:tc>
                  <a:txBody>
                    <a:bodyPr/>
                    <a:lstStyle/>
                    <a:p>
                      <a:pPr algn="l" fontAlgn="ctr"/>
                      <a:r>
                        <a:rPr lang="en-AU" sz="1000" b="0" i="0" u="none" strike="noStrike" dirty="0" smtClean="0">
                          <a:latin typeface="+mn-lt"/>
                        </a:rPr>
                        <a:t>The area's services and facilities need improving</a:t>
                      </a:r>
                      <a:endParaRPr lang="en-US" sz="1000" b="0" i="0" u="none" strike="noStrike" dirty="0">
                        <a:latin typeface="Century Gothic"/>
                      </a:endParaRPr>
                    </a:p>
                  </a:txBody>
                  <a:tcPr marL="36000" marR="9525" marT="9525" marB="0" anchor="ctr">
                    <a:lnL w="12700" cap="flat" cmpd="sng" algn="ctr">
                      <a:solidFill>
                        <a:srgbClr val="1F497D"/>
                      </a:solidFill>
                      <a:prstDash val="solid"/>
                      <a:round/>
                      <a:headEnd type="none" w="med" len="med"/>
                      <a:tailEnd type="none" w="med" len="med"/>
                    </a:lnL>
                    <a:lnR>
                      <a:noFill/>
                    </a:lnR>
                    <a:lnT>
                      <a:noFill/>
                    </a:lnT>
                    <a:lnB>
                      <a:noFill/>
                    </a:lnB>
                  </a:tcPr>
                </a:tc>
                <a:tc>
                  <a:txBody>
                    <a:bodyPr/>
                    <a:lstStyle/>
                    <a:p>
                      <a:pPr algn="ctr" fontAlgn="ctr"/>
                      <a:r>
                        <a:rPr lang="en-AU" sz="1000" b="0" i="0" u="none" strike="noStrike" dirty="0" smtClean="0">
                          <a:latin typeface="Century Gothic"/>
                        </a:rPr>
                        <a:t>18%</a:t>
                      </a:r>
                      <a:endParaRPr lang="en-AU" sz="1000" b="0" i="0" u="none" strike="noStrike" dirty="0">
                        <a:latin typeface="Century Gothic"/>
                      </a:endParaRPr>
                    </a:p>
                  </a:txBody>
                  <a:tcPr marL="9525" marR="9525" marT="9525" marB="0" anchor="ctr">
                    <a:lnL>
                      <a:noFill/>
                    </a:lnL>
                    <a:lnR w="12700" cap="flat" cmpd="sng" algn="ctr">
                      <a:solidFill>
                        <a:srgbClr val="1F497D"/>
                      </a:solidFill>
                      <a:prstDash val="solid"/>
                      <a:round/>
                      <a:headEnd type="none" w="med" len="med"/>
                      <a:tailEnd type="none" w="med" len="med"/>
                    </a:lnR>
                    <a:lnT>
                      <a:noFill/>
                    </a:lnT>
                    <a:lnB>
                      <a:noFill/>
                    </a:lnB>
                  </a:tcPr>
                </a:tc>
              </a:tr>
              <a:tr h="370323">
                <a:tc>
                  <a:txBody>
                    <a:bodyPr/>
                    <a:lstStyle/>
                    <a:p>
                      <a:pPr algn="l" fontAlgn="ctr"/>
                      <a:r>
                        <a:rPr lang="en-AU" sz="1000" b="0" i="0" u="none" strike="noStrike" dirty="0" smtClean="0">
                          <a:latin typeface="+mn-lt"/>
                        </a:rPr>
                        <a:t>The community will benefit, so need to assist with funding</a:t>
                      </a:r>
                      <a:endParaRPr lang="en-US" sz="1000" b="0" i="0" u="none" strike="noStrike" dirty="0">
                        <a:latin typeface="Century Gothic"/>
                      </a:endParaRPr>
                    </a:p>
                  </a:txBody>
                  <a:tcPr marL="36000" marR="9525" marT="9525" marB="0" anchor="ctr">
                    <a:lnL w="12700" cap="flat" cmpd="sng" algn="ctr">
                      <a:solidFill>
                        <a:srgbClr val="1F497D"/>
                      </a:solidFill>
                      <a:prstDash val="solid"/>
                      <a:round/>
                      <a:headEnd type="none" w="med" len="med"/>
                      <a:tailEnd type="none" w="med" len="med"/>
                    </a:lnL>
                    <a:lnR>
                      <a:noFill/>
                    </a:lnR>
                    <a:lnT>
                      <a:noFill/>
                    </a:lnT>
                    <a:lnB>
                      <a:noFill/>
                    </a:lnB>
                  </a:tcPr>
                </a:tc>
                <a:tc>
                  <a:txBody>
                    <a:bodyPr/>
                    <a:lstStyle/>
                    <a:p>
                      <a:pPr algn="ctr" fontAlgn="ctr"/>
                      <a:r>
                        <a:rPr lang="en-US" sz="1000" b="0" i="0" u="none" strike="noStrike" dirty="0" smtClean="0">
                          <a:latin typeface="Century Gothic"/>
                        </a:rPr>
                        <a:t>10%</a:t>
                      </a:r>
                      <a:endParaRPr lang="en-AU" sz="1000" b="0" i="0" u="none" strike="noStrike" dirty="0">
                        <a:latin typeface="Century Gothic"/>
                      </a:endParaRPr>
                    </a:p>
                  </a:txBody>
                  <a:tcPr marL="9525" marR="9525" marT="9525" marB="0" anchor="ctr">
                    <a:lnL>
                      <a:noFill/>
                    </a:lnL>
                    <a:lnR w="12700" cap="flat" cmpd="sng" algn="ctr">
                      <a:solidFill>
                        <a:srgbClr val="1F497D"/>
                      </a:solidFill>
                      <a:prstDash val="solid"/>
                      <a:round/>
                      <a:headEnd type="none" w="med" len="med"/>
                      <a:tailEnd type="none" w="med" len="med"/>
                    </a:lnR>
                    <a:lnT>
                      <a:noFill/>
                    </a:lnT>
                    <a:lnB>
                      <a:noFill/>
                    </a:lnB>
                  </a:tcPr>
                </a:tc>
              </a:tr>
              <a:tr h="370323">
                <a:tc>
                  <a:txBody>
                    <a:bodyPr/>
                    <a:lstStyle/>
                    <a:p>
                      <a:pPr algn="l" fontAlgn="ctr"/>
                      <a:r>
                        <a:rPr lang="en-AU" sz="1000" b="0" i="0" u="none" strike="noStrike" dirty="0" smtClean="0">
                          <a:latin typeface="+mn-lt"/>
                        </a:rPr>
                        <a:t>Services and facilities need to be maintained</a:t>
                      </a:r>
                      <a:endParaRPr lang="en-US" sz="1000" b="0" i="0" u="none" strike="noStrike" dirty="0">
                        <a:latin typeface="Century Gothic"/>
                      </a:endParaRPr>
                    </a:p>
                  </a:txBody>
                  <a:tcPr marL="36000" marR="9525" marT="9525" marB="0" anchor="ctr">
                    <a:lnL w="12700" cap="flat" cmpd="sng" algn="ctr">
                      <a:solidFill>
                        <a:srgbClr val="1F497D"/>
                      </a:solidFill>
                      <a:prstDash val="solid"/>
                      <a:round/>
                      <a:headEnd type="none" w="med" len="med"/>
                      <a:tailEnd type="none" w="med" len="med"/>
                    </a:lnL>
                    <a:lnR>
                      <a:noFill/>
                    </a:lnR>
                    <a:lnT>
                      <a:noFill/>
                    </a:lnT>
                    <a:lnB>
                      <a:noFill/>
                    </a:lnB>
                  </a:tcPr>
                </a:tc>
                <a:tc>
                  <a:txBody>
                    <a:bodyPr/>
                    <a:lstStyle/>
                    <a:p>
                      <a:pPr algn="ctr" fontAlgn="ctr"/>
                      <a:r>
                        <a:rPr lang="en-US" sz="1000" b="0" i="0" u="none" strike="noStrike" dirty="0" smtClean="0">
                          <a:latin typeface="Century Gothic"/>
                        </a:rPr>
                        <a:t>5%</a:t>
                      </a:r>
                      <a:endParaRPr lang="en-AU" sz="1000" b="0" i="0" u="none" strike="noStrike" dirty="0">
                        <a:latin typeface="Century Gothic"/>
                      </a:endParaRPr>
                    </a:p>
                  </a:txBody>
                  <a:tcPr marL="9525" marR="9525" marT="9525" marB="0" anchor="ctr">
                    <a:lnL>
                      <a:noFill/>
                    </a:lnL>
                    <a:lnR w="12700" cap="flat" cmpd="sng" algn="ctr">
                      <a:solidFill>
                        <a:srgbClr val="1F497D"/>
                      </a:solidFill>
                      <a:prstDash val="solid"/>
                      <a:round/>
                      <a:headEnd type="none" w="med" len="med"/>
                      <a:tailEnd type="none" w="med" len="med"/>
                    </a:lnR>
                    <a:lnT>
                      <a:noFill/>
                    </a:lnT>
                    <a:lnB>
                      <a:noFill/>
                    </a:lnB>
                  </a:tcPr>
                </a:tc>
              </a:tr>
              <a:tr h="185045">
                <a:tc gridSpan="2">
                  <a:txBody>
                    <a:bodyPr/>
                    <a:lstStyle/>
                    <a:p>
                      <a:pPr algn="l" fontAlgn="ctr"/>
                      <a:r>
                        <a:rPr lang="en-AU" sz="1000" b="1" i="0" u="none" strike="noStrike" dirty="0" smtClean="0">
                          <a:solidFill>
                            <a:srgbClr val="FFFFFF"/>
                          </a:solidFill>
                          <a:latin typeface="Century Gothic"/>
                        </a:rPr>
                        <a:t> Somewhat </a:t>
                      </a:r>
                      <a:r>
                        <a:rPr lang="en-AU" sz="1000" b="1" i="0" u="none" strike="noStrike" dirty="0">
                          <a:solidFill>
                            <a:srgbClr val="FFFFFF"/>
                          </a:solidFill>
                          <a:latin typeface="Century Gothic"/>
                        </a:rPr>
                        <a:t>supportive </a:t>
                      </a:r>
                      <a:r>
                        <a:rPr lang="en-AU" sz="1000" b="1" i="0" u="none" strike="noStrike" dirty="0" smtClean="0">
                          <a:solidFill>
                            <a:srgbClr val="FFFFFF"/>
                          </a:solidFill>
                          <a:latin typeface="Century Gothic"/>
                        </a:rPr>
                        <a:t>(26%)</a:t>
                      </a:r>
                      <a:endParaRPr lang="en-AU" sz="1000" b="1" i="0" u="none" strike="noStrike" dirty="0">
                        <a:solidFill>
                          <a:srgbClr val="FFFFFF"/>
                        </a:solidFill>
                        <a:latin typeface="Century Gothic"/>
                      </a:endParaRPr>
                    </a:p>
                  </a:txBody>
                  <a:tcPr marL="36000" marR="36000" marT="4757"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a:noFill/>
                    </a:lnT>
                    <a:lnB>
                      <a:noFill/>
                    </a:lnB>
                    <a:solidFill>
                      <a:srgbClr val="1F497D"/>
                    </a:solidFill>
                  </a:tcPr>
                </a:tc>
                <a:tc hMerge="1">
                  <a:txBody>
                    <a:bodyPr/>
                    <a:lstStyle/>
                    <a:p>
                      <a:endParaRPr lang="en-AU"/>
                    </a:p>
                  </a:txBody>
                  <a:tcPr/>
                </a:tc>
              </a:tr>
              <a:tr h="375524">
                <a:tc>
                  <a:txBody>
                    <a:bodyPr/>
                    <a:lstStyle/>
                    <a:p>
                      <a:pPr algn="l" fontAlgn="ctr"/>
                      <a:r>
                        <a:rPr lang="en-AU" sz="1000" b="0" i="0" u="none" strike="noStrike" dirty="0" smtClean="0">
                          <a:latin typeface="+mn-lt"/>
                        </a:rPr>
                        <a:t>The area's services and facilities need improving</a:t>
                      </a:r>
                      <a:endParaRPr lang="en-US" sz="1000" b="0" i="0" u="none" strike="noStrike" dirty="0">
                        <a:latin typeface="+mn-lt"/>
                      </a:endParaRPr>
                    </a:p>
                  </a:txBody>
                  <a:tcPr marL="36000" marR="9525" marT="9525" marB="0" anchor="ctr">
                    <a:lnL w="12700" cap="flat" cmpd="sng" algn="ctr">
                      <a:solidFill>
                        <a:srgbClr val="1F497D"/>
                      </a:solidFill>
                      <a:prstDash val="solid"/>
                      <a:round/>
                      <a:headEnd type="none" w="med" len="med"/>
                      <a:tailEnd type="none" w="med" len="med"/>
                    </a:lnL>
                    <a:lnR>
                      <a:noFill/>
                    </a:lnR>
                    <a:lnT>
                      <a:noFill/>
                    </a:lnT>
                    <a:lnB>
                      <a:noFill/>
                    </a:lnB>
                  </a:tcPr>
                </a:tc>
                <a:tc>
                  <a:txBody>
                    <a:bodyPr/>
                    <a:lstStyle/>
                    <a:p>
                      <a:pPr algn="ctr" fontAlgn="ctr"/>
                      <a:r>
                        <a:rPr lang="en-US" sz="1000" b="0" i="0" u="none" strike="noStrike" dirty="0" smtClean="0">
                          <a:latin typeface="Century Gothic"/>
                        </a:rPr>
                        <a:t>8%</a:t>
                      </a:r>
                      <a:endParaRPr lang="en-AU" sz="1000" b="0" i="0" u="none" strike="noStrike" dirty="0">
                        <a:latin typeface="Century Gothic"/>
                      </a:endParaRPr>
                    </a:p>
                  </a:txBody>
                  <a:tcPr marL="9525" marR="9525" marT="9525" marB="0" anchor="ctr">
                    <a:lnL>
                      <a:noFill/>
                    </a:lnL>
                    <a:lnR w="12700" cap="flat" cmpd="sng" algn="ctr">
                      <a:solidFill>
                        <a:srgbClr val="1F497D"/>
                      </a:solidFill>
                      <a:prstDash val="solid"/>
                      <a:round/>
                      <a:headEnd type="none" w="med" len="med"/>
                      <a:tailEnd type="none" w="med" len="med"/>
                    </a:lnR>
                    <a:lnT>
                      <a:noFill/>
                    </a:lnT>
                    <a:lnB>
                      <a:noFill/>
                    </a:lnB>
                  </a:tcPr>
                </a:tc>
              </a:tr>
              <a:tr h="375524">
                <a:tc>
                  <a:txBody>
                    <a:bodyPr/>
                    <a:lstStyle/>
                    <a:p>
                      <a:pPr algn="l" fontAlgn="ctr"/>
                      <a:r>
                        <a:rPr lang="en-US" sz="1000" b="0" i="0" u="none" strike="noStrike" dirty="0" smtClean="0">
                          <a:latin typeface="Century Gothic"/>
                        </a:rPr>
                        <a:t>The</a:t>
                      </a:r>
                      <a:r>
                        <a:rPr lang="en-US" sz="1000" b="0" i="0" u="none" strike="noStrike" baseline="0" dirty="0" smtClean="0">
                          <a:latin typeface="Century Gothic"/>
                        </a:rPr>
                        <a:t> increase is too high</a:t>
                      </a:r>
                      <a:endParaRPr lang="en-US" sz="1000" b="0" i="0" u="none" strike="noStrike" dirty="0">
                        <a:latin typeface="Century Gothic"/>
                      </a:endParaRPr>
                    </a:p>
                  </a:txBody>
                  <a:tcPr marL="36000" marR="9525" marT="9525" marB="0" anchor="ctr">
                    <a:lnL w="12700" cap="flat" cmpd="sng" algn="ctr">
                      <a:solidFill>
                        <a:srgbClr val="1F497D"/>
                      </a:solidFill>
                      <a:prstDash val="solid"/>
                      <a:round/>
                      <a:headEnd type="none" w="med" len="med"/>
                      <a:tailEnd type="none" w="med" len="med"/>
                    </a:lnL>
                    <a:lnR>
                      <a:noFill/>
                    </a:lnR>
                    <a:lnT>
                      <a:noFill/>
                    </a:lnT>
                    <a:lnB>
                      <a:noFill/>
                    </a:lnB>
                  </a:tcPr>
                </a:tc>
                <a:tc>
                  <a:txBody>
                    <a:bodyPr/>
                    <a:lstStyle/>
                    <a:p>
                      <a:pPr algn="ctr" fontAlgn="ctr"/>
                      <a:r>
                        <a:rPr lang="en-US" sz="1000" b="0" i="0" u="none" strike="noStrike" dirty="0" smtClean="0">
                          <a:latin typeface="Century Gothic"/>
                        </a:rPr>
                        <a:t>6%</a:t>
                      </a:r>
                      <a:endParaRPr lang="en-AU" sz="1000" b="0" i="0" u="none" strike="noStrike" dirty="0">
                        <a:latin typeface="Century Gothic"/>
                      </a:endParaRPr>
                    </a:p>
                  </a:txBody>
                  <a:tcPr marL="9525" marR="9525" marT="9525" marB="0" anchor="ctr">
                    <a:lnL>
                      <a:noFill/>
                    </a:lnL>
                    <a:lnR w="12700" cap="flat" cmpd="sng" algn="ctr">
                      <a:solidFill>
                        <a:srgbClr val="1F497D"/>
                      </a:solidFill>
                      <a:prstDash val="solid"/>
                      <a:round/>
                      <a:headEnd type="none" w="med" len="med"/>
                      <a:tailEnd type="none" w="med" len="med"/>
                    </a:lnR>
                    <a:lnT>
                      <a:noFill/>
                    </a:lnT>
                    <a:lnB>
                      <a:noFill/>
                    </a:lnB>
                  </a:tcPr>
                </a:tc>
              </a:tr>
              <a:tr h="185045">
                <a:tc gridSpan="2">
                  <a:txBody>
                    <a:bodyPr/>
                    <a:lstStyle/>
                    <a:p>
                      <a:pPr algn="l" fontAlgn="ctr"/>
                      <a:r>
                        <a:rPr lang="en-AU" sz="1000" b="1" i="0" u="none" strike="noStrike" dirty="0" smtClean="0">
                          <a:solidFill>
                            <a:srgbClr val="FFFFFF"/>
                          </a:solidFill>
                          <a:latin typeface="Century Gothic"/>
                        </a:rPr>
                        <a:t> Not </a:t>
                      </a:r>
                      <a:r>
                        <a:rPr lang="en-AU" sz="1000" b="1" i="0" u="none" strike="noStrike" dirty="0">
                          <a:solidFill>
                            <a:srgbClr val="FFFFFF"/>
                          </a:solidFill>
                          <a:latin typeface="Century Gothic"/>
                        </a:rPr>
                        <a:t>supportive </a:t>
                      </a:r>
                      <a:r>
                        <a:rPr lang="en-AU" sz="1000" b="1" i="0" u="none" strike="noStrike" dirty="0" smtClean="0">
                          <a:solidFill>
                            <a:srgbClr val="FFFFFF"/>
                          </a:solidFill>
                          <a:latin typeface="Century Gothic"/>
                        </a:rPr>
                        <a:t>(34%)</a:t>
                      </a:r>
                      <a:endParaRPr lang="en-AU" sz="1000" b="1" i="0" u="none" strike="noStrike" dirty="0">
                        <a:solidFill>
                          <a:srgbClr val="FFFFFF"/>
                        </a:solidFill>
                        <a:latin typeface="Century Gothic"/>
                      </a:endParaRPr>
                    </a:p>
                  </a:txBody>
                  <a:tcPr marL="36000" marR="36000" marT="4757"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a:noFill/>
                    </a:lnT>
                    <a:lnB>
                      <a:noFill/>
                    </a:lnB>
                    <a:solidFill>
                      <a:srgbClr val="1F497D"/>
                    </a:solidFill>
                  </a:tcPr>
                </a:tc>
                <a:tc hMerge="1">
                  <a:txBody>
                    <a:bodyPr/>
                    <a:lstStyle/>
                    <a:p>
                      <a:endParaRPr lang="en-AU"/>
                    </a:p>
                  </a:txBody>
                  <a:tcPr/>
                </a:tc>
              </a:tr>
              <a:tr h="328583">
                <a:tc>
                  <a:txBody>
                    <a:bodyPr/>
                    <a:lstStyle/>
                    <a:p>
                      <a:pPr algn="l" fontAlgn="ctr"/>
                      <a:r>
                        <a:rPr lang="en-US" sz="1000" b="0" i="0" u="none" strike="noStrike" dirty="0" smtClean="0">
                          <a:latin typeface="+mn-lt"/>
                        </a:rPr>
                        <a:t>Council needs to manage their funds better</a:t>
                      </a:r>
                      <a:endParaRPr lang="en-US" sz="1000" b="0" i="0" u="none" strike="noStrike" dirty="0">
                        <a:latin typeface="+mn-lt"/>
                      </a:endParaRPr>
                    </a:p>
                  </a:txBody>
                  <a:tcPr marL="36000" marR="9525" marT="9525" marB="0" anchor="ctr">
                    <a:lnL w="12700" cap="flat" cmpd="sng" algn="ctr">
                      <a:solidFill>
                        <a:srgbClr val="1F497D"/>
                      </a:solidFill>
                      <a:prstDash val="solid"/>
                      <a:round/>
                      <a:headEnd type="none" w="med" len="med"/>
                      <a:tailEnd type="none" w="med" len="med"/>
                    </a:lnL>
                    <a:lnR>
                      <a:noFill/>
                    </a:lnR>
                    <a:lnT>
                      <a:noFill/>
                    </a:lnT>
                    <a:lnB>
                      <a:noFill/>
                    </a:lnB>
                  </a:tcPr>
                </a:tc>
                <a:tc>
                  <a:txBody>
                    <a:bodyPr/>
                    <a:lstStyle/>
                    <a:p>
                      <a:pPr algn="r" fontAlgn="ctr"/>
                      <a:r>
                        <a:rPr lang="en-US" sz="1000" b="0" i="0" u="none" strike="noStrike" dirty="0" smtClean="0">
                          <a:latin typeface="Century Gothic"/>
                        </a:rPr>
                        <a:t>12%</a:t>
                      </a:r>
                      <a:endParaRPr lang="en-AU" sz="1000" b="0" i="0" u="none" strike="noStrike" dirty="0">
                        <a:latin typeface="Century Gothic"/>
                      </a:endParaRPr>
                    </a:p>
                  </a:txBody>
                  <a:tcPr marL="9525" marR="36000" marT="9525" marB="0" anchor="ctr">
                    <a:lnL>
                      <a:noFill/>
                    </a:lnL>
                    <a:lnR w="12700" cap="flat" cmpd="sng" algn="ctr">
                      <a:solidFill>
                        <a:srgbClr val="1F497D"/>
                      </a:solidFill>
                      <a:prstDash val="solid"/>
                      <a:round/>
                      <a:headEnd type="none" w="med" len="med"/>
                      <a:tailEnd type="none" w="med" len="med"/>
                    </a:lnR>
                    <a:lnT>
                      <a:noFill/>
                    </a:lnT>
                    <a:lnB>
                      <a:noFill/>
                    </a:lnB>
                  </a:tcPr>
                </a:tc>
              </a:tr>
              <a:tr h="338740">
                <a:tc>
                  <a:txBody>
                    <a:bodyPr/>
                    <a:lstStyle/>
                    <a:p>
                      <a:pPr algn="l" fontAlgn="ctr"/>
                      <a:r>
                        <a:rPr lang="en-US" sz="1000" b="0" i="0" u="none" strike="noStrike" dirty="0" smtClean="0">
                          <a:latin typeface="Century Gothic"/>
                        </a:rPr>
                        <a:t>Cannot afford a rate rise</a:t>
                      </a:r>
                      <a:endParaRPr lang="en-US" sz="1000" b="0" i="0" u="none" strike="noStrike" dirty="0">
                        <a:latin typeface="Century Gothic"/>
                      </a:endParaRPr>
                    </a:p>
                  </a:txBody>
                  <a:tcPr marL="36000" marR="9525" marT="9525" marB="0" anchor="ctr">
                    <a:lnL w="12700" cap="flat" cmpd="sng" algn="ctr">
                      <a:solidFill>
                        <a:srgbClr val="1F497D"/>
                      </a:solidFill>
                      <a:prstDash val="solid"/>
                      <a:round/>
                      <a:headEnd type="none" w="med" len="med"/>
                      <a:tailEnd type="none" w="med" len="med"/>
                    </a:lnL>
                    <a:lnR>
                      <a:noFill/>
                    </a:lnR>
                    <a:lnT>
                      <a:noFill/>
                    </a:lnT>
                    <a:lnB>
                      <a:noFill/>
                    </a:lnB>
                  </a:tcPr>
                </a:tc>
                <a:tc>
                  <a:txBody>
                    <a:bodyPr/>
                    <a:lstStyle/>
                    <a:p>
                      <a:pPr algn="r" fontAlgn="ctr"/>
                      <a:r>
                        <a:rPr lang="en-US" sz="1000" b="0" i="0" u="none" strike="noStrike" dirty="0" smtClean="0">
                          <a:latin typeface="Century Gothic"/>
                        </a:rPr>
                        <a:t>11%</a:t>
                      </a:r>
                      <a:endParaRPr lang="en-AU" sz="1000" b="0" i="0" u="none" strike="noStrike" dirty="0">
                        <a:latin typeface="Century Gothic"/>
                      </a:endParaRPr>
                    </a:p>
                  </a:txBody>
                  <a:tcPr marL="9525" marR="36000" marT="9525" marB="0" anchor="ctr">
                    <a:lnL>
                      <a:noFill/>
                    </a:lnL>
                    <a:lnR w="12700" cap="flat" cmpd="sng" algn="ctr">
                      <a:solidFill>
                        <a:srgbClr val="1F497D"/>
                      </a:solidFill>
                      <a:prstDash val="solid"/>
                      <a:round/>
                      <a:headEnd type="none" w="med" len="med"/>
                      <a:tailEnd type="none" w="med" len="med"/>
                    </a:lnR>
                    <a:lnT>
                      <a:noFill/>
                    </a:lnT>
                    <a:lnB>
                      <a:noFill/>
                    </a:lnB>
                  </a:tcPr>
                </a:tc>
              </a:tr>
              <a:tr h="328583">
                <a:tc>
                  <a:txBody>
                    <a:bodyPr/>
                    <a:lstStyle/>
                    <a:p>
                      <a:pPr algn="l" fontAlgn="ctr"/>
                      <a:r>
                        <a:rPr lang="en-US" sz="1000" b="0" i="0" u="none" strike="noStrike" dirty="0" smtClean="0">
                          <a:latin typeface="Century Gothic"/>
                        </a:rPr>
                        <a:t>Don’t feel my area would benefit</a:t>
                      </a:r>
                      <a:endParaRPr lang="en-US" sz="1000" b="0" i="0" u="none" strike="noStrike" dirty="0">
                        <a:latin typeface="Century Gothic"/>
                      </a:endParaRPr>
                    </a:p>
                  </a:txBody>
                  <a:tcPr marL="36000" marR="9525" marT="9525" marB="0" anchor="ctr">
                    <a:lnL w="12700" cap="flat" cmpd="sng" algn="ctr">
                      <a:solidFill>
                        <a:srgbClr val="1F497D"/>
                      </a:solidFill>
                      <a:prstDash val="solid"/>
                      <a:round/>
                      <a:headEnd type="none" w="med" len="med"/>
                      <a:tailEnd type="none" w="med" len="med"/>
                    </a:lnL>
                    <a:lnR>
                      <a:noFill/>
                    </a:lnR>
                    <a:lnT>
                      <a:noFill/>
                    </a:lnT>
                    <a:lnB w="12700" cap="flat" cmpd="sng" algn="ctr">
                      <a:solidFill>
                        <a:srgbClr val="1F497D"/>
                      </a:solidFill>
                      <a:prstDash val="solid"/>
                      <a:round/>
                      <a:headEnd type="none" w="med" len="med"/>
                      <a:tailEnd type="none" w="med" len="med"/>
                    </a:lnB>
                  </a:tcPr>
                </a:tc>
                <a:tc>
                  <a:txBody>
                    <a:bodyPr/>
                    <a:lstStyle/>
                    <a:p>
                      <a:pPr algn="r" fontAlgn="ctr"/>
                      <a:r>
                        <a:rPr lang="en-US" sz="1000" b="0" i="0" u="none" strike="noStrike" dirty="0" smtClean="0">
                          <a:latin typeface="Century Gothic"/>
                        </a:rPr>
                        <a:t>10%</a:t>
                      </a:r>
                      <a:endParaRPr lang="en-AU" sz="1000" b="0" i="0" u="none" strike="noStrike" dirty="0">
                        <a:latin typeface="Century Gothic"/>
                      </a:endParaRPr>
                    </a:p>
                  </a:txBody>
                  <a:tcPr marL="9525" marR="36000" marT="9525" marB="0" anchor="ctr">
                    <a:lnL>
                      <a:noFill/>
                    </a:lnL>
                    <a:lnR w="12700" cap="flat" cmpd="sng" algn="ctr">
                      <a:solidFill>
                        <a:srgbClr val="1F497D"/>
                      </a:solidFill>
                      <a:prstDash val="solid"/>
                      <a:round/>
                      <a:headEnd type="none" w="med" len="med"/>
                      <a:tailEnd type="none" w="med" len="med"/>
                    </a:lnR>
                    <a:lnT>
                      <a:noFill/>
                    </a:lnT>
                    <a:lnB w="12700" cap="flat" cmpd="sng" algn="ctr">
                      <a:solidFill>
                        <a:srgbClr val="1F497D"/>
                      </a:solidFill>
                      <a:prstDash val="solid"/>
                      <a:round/>
                      <a:headEnd type="none" w="med" len="med"/>
                      <a:tailEnd type="none" w="med" len="med"/>
                    </a:lnB>
                  </a:tcPr>
                </a:tc>
              </a:tr>
            </a:tbl>
          </a:graphicData>
        </a:graphic>
      </p:graphicFrame>
      <p:sp>
        <p:nvSpPr>
          <p:cNvPr id="11" name="Text Placeholder 16"/>
          <p:cNvSpPr>
            <a:spLocks noGrp="1"/>
          </p:cNvSpPr>
          <p:nvPr>
            <p:ph type="body" sz="quarter" idx="11"/>
          </p:nvPr>
        </p:nvSpPr>
        <p:spPr>
          <a:xfrm>
            <a:off x="323527" y="6112800"/>
            <a:ext cx="6696745" cy="694800"/>
          </a:xfrm>
        </p:spPr>
        <p:txBody>
          <a:bodyPr>
            <a:normAutofit/>
          </a:bodyPr>
          <a:lstStyle/>
          <a:p>
            <a:pPr algn="ctr"/>
            <a:r>
              <a:rPr lang="en-US" sz="1400" dirty="0" smtClean="0">
                <a:solidFill>
                  <a:schemeClr val="tx2">
                    <a:lumMod val="75000"/>
                  </a:schemeClr>
                </a:solidFill>
              </a:rPr>
              <a:t>The community wants Council to focus on providing for the LGA</a:t>
            </a:r>
            <a:endParaRPr lang="en-AU" sz="1400" dirty="0">
              <a:solidFill>
                <a:schemeClr val="tx2">
                  <a:lumMod val="75000"/>
                </a:schemeClr>
              </a:solidFill>
            </a:endParaRPr>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p:cNvSpPr txBox="1">
            <a:spLocks/>
          </p:cNvSpPr>
          <p:nvPr/>
        </p:nvSpPr>
        <p:spPr bwMode="auto">
          <a:xfrm>
            <a:off x="323528" y="1197546"/>
            <a:ext cx="8209285" cy="215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AU" sz="900" b="0" i="1" u="none" strike="noStrike" kern="1200" cap="none" spc="0" normalizeH="0" baseline="0" noProof="0" dirty="0" smtClean="0">
                <a:ln>
                  <a:noFill/>
                </a:ln>
                <a:effectLst/>
                <a:uLnTx/>
                <a:uFillTx/>
                <a:latin typeface="+mn-lt"/>
                <a:ea typeface="+mn-ea"/>
                <a:cs typeface="+mn-cs"/>
              </a:rPr>
              <a:t>Q.	How much a week would you be prepared to pay to realise the benefits of this proposal over</a:t>
            </a:r>
            <a:r>
              <a:rPr kumimoji="0" lang="en-AU" sz="900" b="0" i="1" u="none" strike="noStrike" kern="1200" cap="none" spc="0" normalizeH="0" noProof="0" dirty="0" smtClean="0">
                <a:ln>
                  <a:noFill/>
                </a:ln>
                <a:effectLst/>
                <a:uLnTx/>
                <a:uFillTx/>
                <a:latin typeface="+mn-lt"/>
                <a:ea typeface="+mn-ea"/>
                <a:cs typeface="+mn-cs"/>
              </a:rPr>
              <a:t> the next 4 years?</a:t>
            </a:r>
            <a:endParaRPr kumimoji="0" lang="en-AU" sz="900" b="0" i="1" u="none" strike="noStrike" kern="1200" cap="none" spc="0" normalizeH="0" baseline="0" noProof="0" dirty="0">
              <a:ln>
                <a:noFill/>
              </a:ln>
              <a:effectLst/>
              <a:uLnTx/>
              <a:uFillTx/>
              <a:latin typeface="+mn-lt"/>
              <a:ea typeface="+mn-ea"/>
              <a:cs typeface="+mn-cs"/>
            </a:endParaRPr>
          </a:p>
        </p:txBody>
      </p:sp>
      <p:graphicFrame>
        <p:nvGraphicFramePr>
          <p:cNvPr id="23" name="Table 22"/>
          <p:cNvGraphicFramePr>
            <a:graphicFrameLocks noGrp="1"/>
          </p:cNvGraphicFramePr>
          <p:nvPr/>
        </p:nvGraphicFramePr>
        <p:xfrm>
          <a:off x="8820472" y="1657748"/>
          <a:ext cx="2082800" cy="288032"/>
        </p:xfrm>
        <a:graphic>
          <a:graphicData uri="http://schemas.openxmlformats.org/drawingml/2006/table">
            <a:tbl>
              <a:tblPr/>
              <a:tblGrid>
                <a:gridCol w="2082800"/>
              </a:tblGrid>
              <a:tr h="288032">
                <a:tc>
                  <a:txBody>
                    <a:bodyPr/>
                    <a:lstStyle/>
                    <a:p>
                      <a:pPr algn="l" fontAlgn="ctr"/>
                      <a:endParaRPr lang="en-US" sz="1000" b="0" i="0" u="none" strike="noStrike" dirty="0">
                        <a:latin typeface="Century Gothic"/>
                      </a:endParaRPr>
                    </a:p>
                  </a:txBody>
                  <a:tcPr marL="9525" marR="9525" marT="9525" marB="0" anchor="ctr">
                    <a:lnL>
                      <a:noFill/>
                    </a:lnL>
                    <a:lnR>
                      <a:noFill/>
                    </a:lnR>
                    <a:lnT>
                      <a:noFill/>
                    </a:lnT>
                    <a:lnB>
                      <a:noFill/>
                    </a:lnB>
                  </a:tcPr>
                </a:tc>
              </a:tr>
            </a:tbl>
          </a:graphicData>
        </a:graphic>
      </p:graphicFrame>
      <p:sp>
        <p:nvSpPr>
          <p:cNvPr id="9" name="Title 8"/>
          <p:cNvSpPr>
            <a:spLocks noGrp="1"/>
          </p:cNvSpPr>
          <p:nvPr>
            <p:ph type="title"/>
          </p:nvPr>
        </p:nvSpPr>
        <p:spPr>
          <a:xfrm>
            <a:off x="2123728" y="0"/>
            <a:ext cx="6840760" cy="836712"/>
          </a:xfrm>
        </p:spPr>
        <p:txBody>
          <a:bodyPr>
            <a:normAutofit/>
          </a:bodyPr>
          <a:lstStyle/>
          <a:p>
            <a:r>
              <a:rPr lang="en-US" dirty="0" smtClean="0">
                <a:solidFill>
                  <a:schemeClr val="tx2">
                    <a:lumMod val="75000"/>
                  </a:schemeClr>
                </a:solidFill>
              </a:rPr>
              <a:t>When Pressed, Many Residents Opted For The Minimum Amount</a:t>
            </a:r>
            <a:endParaRPr lang="en-AU" dirty="0">
              <a:solidFill>
                <a:schemeClr val="tx2">
                  <a:lumMod val="75000"/>
                </a:schemeClr>
              </a:solidFill>
            </a:endParaRPr>
          </a:p>
        </p:txBody>
      </p:sp>
      <p:graphicFrame>
        <p:nvGraphicFramePr>
          <p:cNvPr id="7" name="Chart 6"/>
          <p:cNvGraphicFramePr/>
          <p:nvPr/>
        </p:nvGraphicFramePr>
        <p:xfrm>
          <a:off x="1763688" y="1700808"/>
          <a:ext cx="5400600"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bwMode="auto">
          <a:xfrm>
            <a:off x="323528" y="5810810"/>
            <a:ext cx="1656184" cy="216662"/>
          </a:xfrm>
          <a:prstGeom prst="rect">
            <a:avLst/>
          </a:prstGeom>
          <a:noFill/>
          <a:ln w="9525">
            <a:noFill/>
            <a:miter lim="800000"/>
            <a:headEnd/>
            <a:tailEnd/>
          </a:ln>
          <a:effectLst/>
        </p:spPr>
        <p:txBody>
          <a:bodyPr wrap="square" rtlCol="0" anchor="ctr">
            <a:spAutoFit/>
          </a:bodyPr>
          <a:lstStyle/>
          <a:p>
            <a:pPr defTabSz="762000" eaLnBrk="0" hangingPunct="0">
              <a:lnSpc>
                <a:spcPct val="110000"/>
              </a:lnSpc>
              <a:spcBef>
                <a:spcPct val="30000"/>
              </a:spcBef>
              <a:buClr>
                <a:schemeClr val="tx1"/>
              </a:buClr>
            </a:pPr>
            <a:r>
              <a:rPr lang="en-US" sz="800" dirty="0" smtClean="0">
                <a:latin typeface="+mn-lt"/>
                <a:cs typeface="+mn-cs"/>
              </a:rPr>
              <a:t>Base: n = 400</a:t>
            </a:r>
            <a:endParaRPr lang="en-AU" sz="800" dirty="0" smtClean="0">
              <a:latin typeface="+mn-lt"/>
              <a:cs typeface="+mn-cs"/>
            </a:endParaRPr>
          </a:p>
        </p:txBody>
      </p:sp>
      <p:sp>
        <p:nvSpPr>
          <p:cNvPr id="11" name="Text Placeholder 16"/>
          <p:cNvSpPr>
            <a:spLocks noGrp="1"/>
          </p:cNvSpPr>
          <p:nvPr>
            <p:ph type="body" sz="quarter" idx="11"/>
          </p:nvPr>
        </p:nvSpPr>
        <p:spPr>
          <a:xfrm>
            <a:off x="1259632" y="6112800"/>
            <a:ext cx="5760640" cy="694800"/>
          </a:xfrm>
        </p:spPr>
        <p:txBody>
          <a:bodyPr>
            <a:normAutofit/>
          </a:bodyPr>
          <a:lstStyle/>
          <a:p>
            <a:pPr algn="ctr"/>
            <a:r>
              <a:rPr lang="en-US" sz="1400" dirty="0" smtClean="0">
                <a:solidFill>
                  <a:schemeClr val="tx2">
                    <a:lumMod val="75000"/>
                  </a:schemeClr>
                </a:solidFill>
              </a:rPr>
              <a:t>45% opted to pay less than a dollar per week and 48% nominated paying $1+ per week</a:t>
            </a:r>
            <a:endParaRPr lang="en-AU" sz="1400" dirty="0">
              <a:solidFill>
                <a:schemeClr val="tx2">
                  <a:lumMod val="75000"/>
                </a:schemeClr>
              </a:solidFill>
            </a:endParaRP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0"/>
            <a:ext cx="7560840" cy="792088"/>
          </a:xfrm>
        </p:spPr>
        <p:txBody>
          <a:bodyPr>
            <a:noAutofit/>
          </a:bodyPr>
          <a:lstStyle/>
          <a:p>
            <a:r>
              <a:rPr lang="en-US" sz="2000" dirty="0" smtClean="0">
                <a:solidFill>
                  <a:schemeClr val="tx2">
                    <a:lumMod val="75000"/>
                  </a:schemeClr>
                </a:solidFill>
              </a:rPr>
              <a:t>Nearly ¾ Of Residents Thought It Was At Least ‘Somewhat Important’ For Council To Be Allowed To Introduce The SRV</a:t>
            </a:r>
            <a:endParaRPr lang="en-AU" sz="2000" dirty="0">
              <a:solidFill>
                <a:schemeClr val="tx2">
                  <a:lumMod val="75000"/>
                </a:schemeClr>
              </a:solidFill>
            </a:endParaRPr>
          </a:p>
        </p:txBody>
      </p:sp>
      <p:sp>
        <p:nvSpPr>
          <p:cNvPr id="4" name="Text Placeholder 3"/>
          <p:cNvSpPr txBox="1">
            <a:spLocks/>
          </p:cNvSpPr>
          <p:nvPr/>
        </p:nvSpPr>
        <p:spPr bwMode="auto">
          <a:xfrm>
            <a:off x="323529" y="1125538"/>
            <a:ext cx="8208911" cy="3592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AU" sz="900" b="0" i="1" u="none" strike="noStrike" kern="1200" cap="none" spc="0" normalizeH="0" baseline="0" noProof="0" dirty="0" smtClean="0">
                <a:ln>
                  <a:noFill/>
                </a:ln>
                <a:effectLst/>
                <a:uLnTx/>
                <a:uFillTx/>
                <a:latin typeface="+mn-lt"/>
                <a:ea typeface="+mn-ea"/>
                <a:cs typeface="+mn-cs"/>
              </a:rPr>
              <a:t>Q.	Based on what you have been told, how important</a:t>
            </a:r>
            <a:r>
              <a:rPr kumimoji="0" lang="en-AU" sz="900" b="0" i="1" u="none" strike="noStrike" kern="1200" cap="none" spc="0" normalizeH="0" noProof="0" dirty="0" smtClean="0">
                <a:ln>
                  <a:noFill/>
                </a:ln>
                <a:effectLst/>
                <a:uLnTx/>
                <a:uFillTx/>
                <a:latin typeface="+mn-lt"/>
                <a:ea typeface="+mn-ea"/>
                <a:cs typeface="+mn-cs"/>
              </a:rPr>
              <a:t> do you believe it is that Council be allowed to introduce this special rate variation?</a:t>
            </a:r>
            <a:endParaRPr kumimoji="0" lang="en-AU" sz="900" b="0" i="1" u="none" strike="noStrike" kern="1200" cap="none" spc="0" normalizeH="0" baseline="0" noProof="0" dirty="0">
              <a:ln>
                <a:noFill/>
              </a:ln>
              <a:effectLst/>
              <a:uLnTx/>
              <a:uFillTx/>
              <a:latin typeface="+mn-lt"/>
              <a:ea typeface="+mn-ea"/>
              <a:cs typeface="+mn-cs"/>
            </a:endParaRPr>
          </a:p>
        </p:txBody>
      </p:sp>
      <p:sp>
        <p:nvSpPr>
          <p:cNvPr id="5" name="TextBox 4"/>
          <p:cNvSpPr txBox="1"/>
          <p:nvPr/>
        </p:nvSpPr>
        <p:spPr bwMode="auto">
          <a:xfrm>
            <a:off x="323528" y="5810810"/>
            <a:ext cx="1656184" cy="216662"/>
          </a:xfrm>
          <a:prstGeom prst="rect">
            <a:avLst/>
          </a:prstGeom>
          <a:noFill/>
          <a:ln w="9525">
            <a:noFill/>
            <a:miter lim="800000"/>
            <a:headEnd/>
            <a:tailEnd/>
          </a:ln>
          <a:effectLst/>
        </p:spPr>
        <p:txBody>
          <a:bodyPr wrap="square" rtlCol="0" anchor="ctr">
            <a:spAutoFit/>
          </a:bodyPr>
          <a:lstStyle/>
          <a:p>
            <a:pPr defTabSz="762000" eaLnBrk="0" hangingPunct="0">
              <a:lnSpc>
                <a:spcPct val="110000"/>
              </a:lnSpc>
              <a:spcBef>
                <a:spcPct val="30000"/>
              </a:spcBef>
              <a:buClr>
                <a:schemeClr val="tx1"/>
              </a:buClr>
            </a:pPr>
            <a:r>
              <a:rPr lang="en-US" sz="800" dirty="0" smtClean="0">
                <a:latin typeface="+mn-lt"/>
                <a:cs typeface="+mn-cs"/>
              </a:rPr>
              <a:t>Base: n = 400</a:t>
            </a:r>
            <a:endParaRPr lang="en-AU" sz="800" dirty="0" smtClean="0">
              <a:latin typeface="+mn-lt"/>
              <a:cs typeface="+mn-cs"/>
            </a:endParaRPr>
          </a:p>
        </p:txBody>
      </p:sp>
      <p:graphicFrame>
        <p:nvGraphicFramePr>
          <p:cNvPr id="6" name="Table 5"/>
          <p:cNvGraphicFramePr>
            <a:graphicFrameLocks noGrp="1"/>
          </p:cNvGraphicFramePr>
          <p:nvPr>
            <p:extLst>
              <p:ext uri="{D42A27DB-BD31-4B8C-83A1-F6EECF244321}">
                <p14:modId xmlns:p14="http://schemas.microsoft.com/office/powerpoint/2010/main" val="474576365"/>
              </p:ext>
            </p:extLst>
          </p:nvPr>
        </p:nvGraphicFramePr>
        <p:xfrm>
          <a:off x="5484440" y="2852936"/>
          <a:ext cx="3048000" cy="1224136"/>
        </p:xfrm>
        <a:graphic>
          <a:graphicData uri="http://schemas.openxmlformats.org/drawingml/2006/table">
            <a:tbl>
              <a:tblPr/>
              <a:tblGrid>
                <a:gridCol w="609600"/>
                <a:gridCol w="609600"/>
                <a:gridCol w="609600"/>
                <a:gridCol w="609600"/>
                <a:gridCol w="609600"/>
              </a:tblGrid>
              <a:tr h="242277">
                <a:tc rowSpan="5">
                  <a:txBody>
                    <a:bodyPr/>
                    <a:lstStyle/>
                    <a:p>
                      <a:pPr algn="ctr" rtl="0" fontAlgn="ctr"/>
                      <a:r>
                        <a:rPr lang="en-AU" sz="1000" b="0" i="0" u="none" strike="noStrike" dirty="0">
                          <a:solidFill>
                            <a:srgbClr val="000000"/>
                          </a:solidFill>
                          <a:latin typeface="Century Gothic"/>
                        </a:rPr>
                        <a:t>Mean ratings </a:t>
                      </a:r>
                    </a:p>
                  </a:txBody>
                  <a:tcPr marL="0" marR="0" marT="0" marB="0" anchor="ctr">
                    <a:lnL w="190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Male</a:t>
                      </a: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Female</a:t>
                      </a: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Own</a:t>
                      </a: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Rent</a:t>
                      </a: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r>
              <a:tr h="242277">
                <a:tc vMerge="1">
                  <a:txBody>
                    <a:bodyPr/>
                    <a:lstStyle/>
                    <a:p>
                      <a:endParaRPr lang="en-AU"/>
                    </a:p>
                  </a:txBody>
                  <a:tcPr/>
                </a:tc>
                <a:tc>
                  <a:txBody>
                    <a:bodyPr/>
                    <a:lstStyle/>
                    <a:p>
                      <a:pPr algn="ctr" rtl="0" fontAlgn="ctr"/>
                      <a:r>
                        <a:rPr lang="en-US" sz="1000" b="0" i="0" u="none" strike="noStrike" dirty="0" smtClean="0">
                          <a:solidFill>
                            <a:srgbClr val="000000"/>
                          </a:solidFill>
                          <a:latin typeface="Century Gothic"/>
                        </a:rPr>
                        <a:t>3.11</a:t>
                      </a:r>
                      <a:endParaRPr lang="en-AU" sz="1000" b="0"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c>
                  <a:txBody>
                    <a:bodyPr/>
                    <a:lstStyle/>
                    <a:p>
                      <a:pPr algn="ctr" rtl="0" fontAlgn="ctr"/>
                      <a:r>
                        <a:rPr lang="en-US" sz="1000" b="0" i="0" u="none" strike="noStrike" dirty="0" smtClean="0">
                          <a:solidFill>
                            <a:srgbClr val="000000"/>
                          </a:solidFill>
                          <a:latin typeface="Century Gothic"/>
                        </a:rPr>
                        <a:t>3.23</a:t>
                      </a:r>
                      <a:endParaRPr lang="en-AU" sz="1000" b="0" i="0" u="none" strike="noStrike" dirty="0">
                        <a:solidFill>
                          <a:srgbClr val="000000"/>
                        </a:solidFill>
                        <a:latin typeface="Century Gothic"/>
                      </a:endParaRP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c>
                  <a:txBody>
                    <a:bodyPr/>
                    <a:lstStyle/>
                    <a:p>
                      <a:pPr algn="ctr" rtl="0" fontAlgn="ctr"/>
                      <a:r>
                        <a:rPr lang="en-US" sz="1000" b="0" i="0" u="none" strike="noStrike" dirty="0" smtClean="0">
                          <a:solidFill>
                            <a:srgbClr val="000000"/>
                          </a:solidFill>
                          <a:latin typeface="Century Gothic"/>
                        </a:rPr>
                        <a:t>3.13</a:t>
                      </a:r>
                      <a:endParaRPr lang="en-AU" sz="1000" b="0"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c>
                  <a:txBody>
                    <a:bodyPr/>
                    <a:lstStyle/>
                    <a:p>
                      <a:pPr algn="ctr" rtl="0" fontAlgn="ctr"/>
                      <a:r>
                        <a:rPr lang="en-US" sz="1000" b="0" i="0" u="none" strike="noStrike" dirty="0" smtClean="0">
                          <a:solidFill>
                            <a:srgbClr val="000000"/>
                          </a:solidFill>
                          <a:latin typeface="Century Gothic"/>
                        </a:rPr>
                        <a:t>3.46</a:t>
                      </a:r>
                      <a:endParaRPr lang="en-AU" sz="1000" b="0" i="0" u="none" strike="noStrike" dirty="0">
                        <a:solidFill>
                          <a:srgbClr val="000000"/>
                        </a:solidFill>
                        <a:latin typeface="Century Gothic"/>
                      </a:endParaRP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r>
              <a:tr h="255028">
                <a:tc vMerge="1">
                  <a:txBody>
                    <a:bodyPr/>
                    <a:lstStyle/>
                    <a:p>
                      <a:endParaRPr lang="en-AU"/>
                    </a:p>
                  </a:txBody>
                  <a:tcPr/>
                </a:tc>
                <a:tc gridSpan="4">
                  <a:txBody>
                    <a:bodyPr/>
                    <a:lstStyle/>
                    <a:p>
                      <a:pPr algn="ctr" rtl="0" fontAlgn="ctr"/>
                      <a:r>
                        <a:rPr lang="en-AU" sz="1000" b="1" i="0" u="none" strike="noStrike" dirty="0">
                          <a:solidFill>
                            <a:srgbClr val="000000"/>
                          </a:solidFill>
                          <a:latin typeface="Century Gothic"/>
                        </a:rPr>
                        <a:t>Overall</a:t>
                      </a:r>
                      <a:r>
                        <a:rPr lang="en-AU" sz="1000" b="1" i="0" u="none" strike="noStrike" dirty="0" smtClean="0">
                          <a:solidFill>
                            <a:srgbClr val="000000"/>
                          </a:solidFill>
                          <a:latin typeface="Century Gothic"/>
                        </a:rPr>
                        <a:t>: 3.17</a:t>
                      </a:r>
                      <a:endParaRPr lang="en-AU" sz="1000" b="1"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hMerge="1">
                  <a:txBody>
                    <a:bodyPr/>
                    <a:lstStyle/>
                    <a:p>
                      <a:endParaRPr lang="en-AU"/>
                    </a:p>
                  </a:txBody>
                  <a:tcPr/>
                </a:tc>
                <a:tc hMerge="1">
                  <a:txBody>
                    <a:bodyPr/>
                    <a:lstStyle/>
                    <a:p>
                      <a:endParaRPr lang="en-AU"/>
                    </a:p>
                  </a:txBody>
                  <a:tcPr/>
                </a:tc>
                <a:tc hMerge="1">
                  <a:txBody>
                    <a:bodyPr/>
                    <a:lstStyle/>
                    <a:p>
                      <a:endParaRPr lang="en-AU"/>
                    </a:p>
                  </a:txBody>
                  <a:tcPr/>
                </a:tc>
              </a:tr>
              <a:tr h="242277">
                <a:tc vMerge="1">
                  <a:txBody>
                    <a:bodyPr/>
                    <a:lstStyle/>
                    <a:p>
                      <a:endParaRPr lang="en-AU"/>
                    </a:p>
                  </a:txBody>
                  <a:tcPr/>
                </a:tc>
                <a:tc>
                  <a:txBody>
                    <a:bodyPr/>
                    <a:lstStyle/>
                    <a:p>
                      <a:pPr algn="ctr" rtl="0" fontAlgn="ctr"/>
                      <a:r>
                        <a:rPr lang="en-AU" sz="1000" b="0" i="0" u="none" strike="noStrike" dirty="0">
                          <a:solidFill>
                            <a:srgbClr val="000000"/>
                          </a:solidFill>
                          <a:latin typeface="Century Gothic"/>
                        </a:rPr>
                        <a:t>18-34</a:t>
                      </a:r>
                    </a:p>
                  </a:txBody>
                  <a:tcPr marL="0" marR="0" marT="0" marB="0" anchor="ctr">
                    <a:lnL w="19050" cap="flat" cmpd="sng" algn="ctr">
                      <a:solidFill>
                        <a:srgbClr val="1E4B82"/>
                      </a:solidFill>
                      <a:prstDash val="solid"/>
                      <a:round/>
                      <a:headEnd type="none" w="med" len="med"/>
                      <a:tailEnd type="none" w="med" len="med"/>
                    </a:lnL>
                    <a:lnR w="1270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dirty="0">
                          <a:solidFill>
                            <a:srgbClr val="000000"/>
                          </a:solidFill>
                          <a:latin typeface="Century Gothic"/>
                        </a:rPr>
                        <a:t>35-49</a:t>
                      </a: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dirty="0">
                          <a:solidFill>
                            <a:srgbClr val="000000"/>
                          </a:solidFill>
                          <a:latin typeface="Century Gothic"/>
                        </a:rPr>
                        <a:t>50-64</a:t>
                      </a: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65+</a:t>
                      </a:r>
                    </a:p>
                  </a:txBody>
                  <a:tcPr marL="0" marR="0" marT="0" marB="0" anchor="ctr">
                    <a:lnL w="12700" cap="flat" cmpd="sng" algn="ctr">
                      <a:solidFill>
                        <a:srgbClr val="1F497D"/>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r>
              <a:tr h="242277">
                <a:tc vMerge="1">
                  <a:txBody>
                    <a:bodyPr/>
                    <a:lstStyle/>
                    <a:p>
                      <a:endParaRPr lang="en-AU"/>
                    </a:p>
                  </a:txBody>
                  <a:tcPr/>
                </a:tc>
                <a:tc>
                  <a:txBody>
                    <a:bodyPr/>
                    <a:lstStyle/>
                    <a:p>
                      <a:pPr algn="ctr" rtl="0" fontAlgn="ctr"/>
                      <a:r>
                        <a:rPr lang="en-US" sz="1000" b="0" i="0" u="none" strike="noStrike" dirty="0" smtClean="0">
                          <a:solidFill>
                            <a:srgbClr val="000000"/>
                          </a:solidFill>
                          <a:latin typeface="Century Gothic"/>
                        </a:rPr>
                        <a:t>3.15</a:t>
                      </a:r>
                      <a:endParaRPr lang="en-AU" sz="1000" b="0"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1270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US" sz="1000" b="0" i="0" u="none" strike="noStrike" dirty="0" smtClean="0">
                          <a:solidFill>
                            <a:srgbClr val="000000"/>
                          </a:solidFill>
                          <a:latin typeface="Century Gothic"/>
                        </a:rPr>
                        <a:t>2.98</a:t>
                      </a:r>
                      <a:endParaRPr lang="en-AU" sz="1000" b="0" i="0" u="none" strike="noStrike" dirty="0">
                        <a:solidFill>
                          <a:srgbClr val="000000"/>
                        </a:solidFill>
                        <a:latin typeface="Century Gothic"/>
                      </a:endParaRP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US" sz="1000" b="0" i="0" u="none" strike="noStrike" dirty="0" smtClean="0">
                          <a:solidFill>
                            <a:srgbClr val="000000"/>
                          </a:solidFill>
                          <a:latin typeface="Century Gothic"/>
                        </a:rPr>
                        <a:t>3.18</a:t>
                      </a:r>
                      <a:endParaRPr lang="en-AU" sz="1000" b="0" i="0" u="none" strike="noStrike" dirty="0">
                        <a:solidFill>
                          <a:srgbClr val="000000"/>
                        </a:solidFill>
                        <a:latin typeface="Century Gothic"/>
                      </a:endParaRP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US" sz="1000" b="0" i="0" u="none" strike="noStrike" dirty="0" smtClean="0">
                          <a:solidFill>
                            <a:srgbClr val="000000"/>
                          </a:solidFill>
                          <a:latin typeface="Century Gothic"/>
                        </a:rPr>
                        <a:t>3.32</a:t>
                      </a:r>
                      <a:endParaRPr lang="en-AU" sz="1000" b="0" i="0" u="none" strike="noStrike" dirty="0">
                        <a:solidFill>
                          <a:srgbClr val="000000"/>
                        </a:solidFill>
                        <a:latin typeface="Century Gothic"/>
                      </a:endParaRPr>
                    </a:p>
                  </a:txBody>
                  <a:tcPr marL="0" marR="0" marT="0" marB="0" anchor="ctr">
                    <a:lnL w="12700" cap="flat" cmpd="sng" algn="ctr">
                      <a:solidFill>
                        <a:srgbClr val="1F497D"/>
                      </a:solidFill>
                      <a:prstDash val="solid"/>
                      <a:round/>
                      <a:headEnd type="none" w="med" len="med"/>
                      <a:tailEnd type="none" w="med" len="med"/>
                    </a:lnL>
                    <a:lnR w="190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r>
            </a:tbl>
          </a:graphicData>
        </a:graphic>
      </p:graphicFrame>
      <p:graphicFrame>
        <p:nvGraphicFramePr>
          <p:cNvPr id="7" name="Chart 6"/>
          <p:cNvGraphicFramePr/>
          <p:nvPr/>
        </p:nvGraphicFramePr>
        <p:xfrm>
          <a:off x="539553" y="1700808"/>
          <a:ext cx="4464496"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9"/>
          <p:cNvSpPr txBox="1">
            <a:spLocks/>
          </p:cNvSpPr>
          <p:nvPr/>
        </p:nvSpPr>
        <p:spPr>
          <a:xfrm>
            <a:off x="5292080" y="4194710"/>
            <a:ext cx="3354387" cy="230187"/>
          </a:xfrm>
          <a:prstGeom prst="rect">
            <a:avLst/>
          </a:prstGeom>
        </p:spPr>
        <p:txBody>
          <a:bodyPr>
            <a:spAutoFit/>
          </a:bodyPr>
          <a:lstStyle/>
          <a:p>
            <a:pPr marL="355600" indent="-355600" algn="ctr" fontAlgn="auto">
              <a:spcBef>
                <a:spcPts val="0"/>
              </a:spcBef>
              <a:spcAft>
                <a:spcPts val="0"/>
              </a:spcAft>
              <a:defRPr/>
            </a:pPr>
            <a:r>
              <a:rPr lang="en-US" sz="900" kern="0" dirty="0" smtClean="0">
                <a:solidFill>
                  <a:sysClr val="windowText" lastClr="000000"/>
                </a:solidFill>
                <a:latin typeface="Century Gothic" pitchFamily="34" charset="0"/>
                <a:cs typeface="+mn-cs"/>
              </a:rPr>
              <a:t>Scale: </a:t>
            </a:r>
            <a:r>
              <a:rPr lang="en-US" sz="900" kern="0" dirty="0">
                <a:solidFill>
                  <a:sysClr val="windowText" lastClr="000000"/>
                </a:solidFill>
                <a:latin typeface="Century Gothic" pitchFamily="34" charset="0"/>
                <a:cs typeface="+mn-cs"/>
              </a:rPr>
              <a:t>1=not at all </a:t>
            </a:r>
            <a:r>
              <a:rPr lang="en-US" sz="900" kern="0" dirty="0" smtClean="0">
                <a:solidFill>
                  <a:sysClr val="windowText" lastClr="000000"/>
                </a:solidFill>
                <a:latin typeface="Century Gothic" pitchFamily="34" charset="0"/>
                <a:cs typeface="+mn-cs"/>
              </a:rPr>
              <a:t>important, </a:t>
            </a:r>
            <a:r>
              <a:rPr lang="en-US" sz="900" kern="0" dirty="0">
                <a:solidFill>
                  <a:sysClr val="windowText" lastClr="000000"/>
                </a:solidFill>
                <a:latin typeface="Century Gothic" pitchFamily="34" charset="0"/>
                <a:cs typeface="+mn-cs"/>
              </a:rPr>
              <a:t>5=very </a:t>
            </a:r>
            <a:r>
              <a:rPr lang="en-US" sz="900" kern="0" dirty="0" smtClean="0">
                <a:solidFill>
                  <a:sysClr val="windowText" lastClr="000000"/>
                </a:solidFill>
                <a:latin typeface="Century Gothic" pitchFamily="34" charset="0"/>
                <a:cs typeface="+mn-cs"/>
              </a:rPr>
              <a:t>important</a:t>
            </a:r>
            <a:endParaRPr lang="en-AU" sz="900" kern="0" dirty="0">
              <a:solidFill>
                <a:sysClr val="windowText" lastClr="000000"/>
              </a:solidFill>
              <a:latin typeface="Century Gothic" pitchFamily="34" charset="0"/>
              <a:cs typeface="+mn-cs"/>
            </a:endParaRPr>
          </a:p>
        </p:txBody>
      </p:sp>
      <p:sp>
        <p:nvSpPr>
          <p:cNvPr id="9" name="Text Placeholder 16"/>
          <p:cNvSpPr>
            <a:spLocks noGrp="1"/>
          </p:cNvSpPr>
          <p:nvPr>
            <p:ph type="body" sz="quarter" idx="11"/>
          </p:nvPr>
        </p:nvSpPr>
        <p:spPr>
          <a:xfrm>
            <a:off x="323527" y="6112800"/>
            <a:ext cx="6048673" cy="694800"/>
          </a:xfrm>
        </p:spPr>
        <p:txBody>
          <a:bodyPr>
            <a:normAutofit/>
          </a:bodyPr>
          <a:lstStyle/>
          <a:p>
            <a:pPr algn="ctr"/>
            <a:r>
              <a:rPr lang="en-US" sz="1400" dirty="0" smtClean="0">
                <a:solidFill>
                  <a:schemeClr val="tx2">
                    <a:lumMod val="75000"/>
                  </a:schemeClr>
                </a:solidFill>
              </a:rPr>
              <a:t>Residents generally feel it is important for Council </a:t>
            </a:r>
            <a:r>
              <a:rPr lang="en-AU" sz="1400" dirty="0" smtClean="0">
                <a:solidFill>
                  <a:schemeClr val="tx2">
                    <a:lumMod val="75000"/>
                  </a:schemeClr>
                </a:solidFill>
              </a:rPr>
              <a:t>be financial secure </a:t>
            </a:r>
            <a:r>
              <a:rPr lang="en-AU" sz="1400" dirty="0">
                <a:solidFill>
                  <a:schemeClr val="tx2">
                    <a:lumMod val="75000"/>
                  </a:schemeClr>
                </a:solidFill>
              </a:rPr>
              <a:t>and </a:t>
            </a:r>
            <a:r>
              <a:rPr lang="en-AU" sz="1400" dirty="0" smtClean="0">
                <a:solidFill>
                  <a:schemeClr val="tx2">
                    <a:lumMod val="75000"/>
                  </a:schemeClr>
                </a:solidFill>
              </a:rPr>
              <a:t>that Richmond </a:t>
            </a:r>
            <a:r>
              <a:rPr lang="en-AU" sz="1400" dirty="0">
                <a:solidFill>
                  <a:schemeClr val="tx2">
                    <a:lumMod val="75000"/>
                  </a:schemeClr>
                </a:solidFill>
              </a:rPr>
              <a:t>Valley remains a great place to </a:t>
            </a:r>
            <a:r>
              <a:rPr lang="en-AU" sz="1400" dirty="0" smtClean="0">
                <a:solidFill>
                  <a:schemeClr val="tx2">
                    <a:lumMod val="75000"/>
                  </a:schemeClr>
                </a:solidFill>
              </a:rPr>
              <a:t>live</a:t>
            </a:r>
            <a:endParaRPr lang="en-AU" sz="1400" dirty="0">
              <a:solidFill>
                <a:schemeClr val="tx2">
                  <a:lumMod val="75000"/>
                </a:schemeClr>
              </a:solidFill>
            </a:endParaRPr>
          </a:p>
        </p:txBody>
      </p:sp>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5877272"/>
          </a:xfrm>
          <a:prstGeom prst="rect">
            <a:avLst/>
          </a:prstGeom>
          <a:solidFill>
            <a:schemeClr val="accent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5" name="Picture 3"/>
          <p:cNvPicPr>
            <a:picLocks noChangeAspect="1" noChangeArrowheads="1"/>
          </p:cNvPicPr>
          <p:nvPr/>
        </p:nvPicPr>
        <p:blipFill>
          <a:blip r:embed="rId2" cstate="print"/>
          <a:srcRect/>
          <a:stretch>
            <a:fillRect/>
          </a:stretch>
        </p:blipFill>
        <p:spPr bwMode="auto">
          <a:xfrm>
            <a:off x="7596336" y="6165304"/>
            <a:ext cx="1280595" cy="344611"/>
          </a:xfrm>
          <a:prstGeom prst="rect">
            <a:avLst/>
          </a:prstGeom>
          <a:noFill/>
          <a:ln w="9525">
            <a:noFill/>
            <a:miter lim="800000"/>
            <a:headEnd/>
            <a:tailEnd/>
          </a:ln>
          <a:effectLst/>
        </p:spPr>
      </p:pic>
      <p:pic>
        <p:nvPicPr>
          <p:cNvPr id="38914" name="Picture 2" descr="http://www.visitnsw.com/__data/assets/image/0018/19620/varieties/fullview.jpg"/>
          <p:cNvPicPr>
            <a:picLocks noChangeAspect="1" noChangeArrowheads="1"/>
          </p:cNvPicPr>
          <p:nvPr/>
        </p:nvPicPr>
        <p:blipFill>
          <a:blip r:embed="rId3" cstate="print"/>
          <a:srcRect/>
          <a:stretch>
            <a:fillRect/>
          </a:stretch>
        </p:blipFill>
        <p:spPr bwMode="auto">
          <a:xfrm>
            <a:off x="251520" y="188640"/>
            <a:ext cx="2664296" cy="1728192"/>
          </a:xfrm>
          <a:prstGeom prst="rect">
            <a:avLst/>
          </a:prstGeom>
          <a:noFill/>
        </p:spPr>
      </p:pic>
      <p:pic>
        <p:nvPicPr>
          <p:cNvPr id="38916" name="Picture 4" descr="http://www.richmondvalley.nsw.gov.au/content/Image/hero/RichmondValleyBanner_723x254_crop.jpg"/>
          <p:cNvPicPr>
            <a:picLocks noChangeAspect="1" noChangeArrowheads="1"/>
          </p:cNvPicPr>
          <p:nvPr/>
        </p:nvPicPr>
        <p:blipFill>
          <a:blip r:embed="rId4" cstate="print"/>
          <a:srcRect/>
          <a:stretch>
            <a:fillRect/>
          </a:stretch>
        </p:blipFill>
        <p:spPr bwMode="auto">
          <a:xfrm>
            <a:off x="251520" y="1988840"/>
            <a:ext cx="2664296" cy="1728192"/>
          </a:xfrm>
          <a:prstGeom prst="rect">
            <a:avLst/>
          </a:prstGeom>
          <a:noFill/>
        </p:spPr>
      </p:pic>
      <p:pic>
        <p:nvPicPr>
          <p:cNvPr id="38918" name="Picture 6" descr="http://noroc.com.au/wp-content/uploads/2011/01/Goanna-Headland-@-Sunrise-300x192.jpg"/>
          <p:cNvPicPr>
            <a:picLocks noChangeAspect="1" noChangeArrowheads="1"/>
          </p:cNvPicPr>
          <p:nvPr/>
        </p:nvPicPr>
        <p:blipFill>
          <a:blip r:embed="rId5" cstate="print"/>
          <a:srcRect/>
          <a:stretch>
            <a:fillRect/>
          </a:stretch>
        </p:blipFill>
        <p:spPr bwMode="auto">
          <a:xfrm>
            <a:off x="251520" y="3789040"/>
            <a:ext cx="2664296" cy="1828800"/>
          </a:xfrm>
          <a:prstGeom prst="rect">
            <a:avLst/>
          </a:prstGeom>
          <a:noFill/>
        </p:spPr>
      </p:pic>
      <p:sp>
        <p:nvSpPr>
          <p:cNvPr id="8" name="Text Box 3"/>
          <p:cNvSpPr txBox="1">
            <a:spLocks noChangeArrowheads="1"/>
          </p:cNvSpPr>
          <p:nvPr/>
        </p:nvSpPr>
        <p:spPr bwMode="auto">
          <a:xfrm>
            <a:off x="2940859" y="5044473"/>
            <a:ext cx="2423229" cy="583237"/>
          </a:xfrm>
          <a:prstGeom prst="rect">
            <a:avLst/>
          </a:prstGeom>
          <a:noFill/>
          <a:ln w="9525">
            <a:noFill/>
            <a:miter lim="800000"/>
            <a:headEnd/>
            <a:tailEnd/>
          </a:ln>
        </p:spPr>
        <p:txBody>
          <a:bodyPr wrap="square" anchor="ctr" anchorCtr="1">
            <a:spAutoFit/>
          </a:bodyPr>
          <a:lstStyle/>
          <a:p>
            <a:pPr algn="ctr" defTabSz="762000" eaLnBrk="0" hangingPunct="0">
              <a:lnSpc>
                <a:spcPct val="110000"/>
              </a:lnSpc>
              <a:spcBef>
                <a:spcPct val="30000"/>
              </a:spcBef>
              <a:buClr>
                <a:schemeClr val="tx1"/>
              </a:buClr>
              <a:defRPr/>
            </a:pPr>
            <a:r>
              <a:rPr lang="en-US" sz="2900" dirty="0" smtClean="0">
                <a:solidFill>
                  <a:schemeClr val="bg1"/>
                </a:solidFill>
                <a:latin typeface="Century Gothic" pitchFamily="34" charset="0"/>
                <a:cs typeface="Arial" pitchFamily="34" charset="0"/>
              </a:rPr>
              <a:t>Conclusion</a:t>
            </a:r>
            <a:endParaRPr lang="en-AU" sz="2900" dirty="0">
              <a:solidFill>
                <a:schemeClr val="bg1"/>
              </a:solidFill>
              <a:latin typeface="Century Gothic" pitchFamily="34" charset="0"/>
              <a:cs typeface="Arial" pitchFamily="34" charset="0"/>
            </a:endParaRPr>
          </a:p>
        </p:txBody>
      </p:sp>
      <p:pic>
        <p:nvPicPr>
          <p:cNvPr id="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321" y="5877272"/>
            <a:ext cx="990134" cy="948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03848" y="0"/>
            <a:ext cx="5760640" cy="965200"/>
          </a:xfrm>
        </p:spPr>
        <p:txBody>
          <a:bodyPr rtlCol="0"/>
          <a:lstStyle/>
          <a:p>
            <a:pPr fontAlgn="auto">
              <a:spcAft>
                <a:spcPts val="0"/>
              </a:spcAft>
              <a:defRPr/>
            </a:pPr>
            <a:r>
              <a:rPr lang="en-US" dirty="0" smtClean="0">
                <a:solidFill>
                  <a:schemeClr val="tx2">
                    <a:lumMod val="75000"/>
                  </a:schemeClr>
                </a:solidFill>
              </a:rPr>
              <a:t>Conclusion</a:t>
            </a:r>
            <a:endParaRPr lang="en-US" dirty="0">
              <a:solidFill>
                <a:schemeClr val="tx2">
                  <a:lumMod val="75000"/>
                </a:schemeClr>
              </a:solidFill>
            </a:endParaRPr>
          </a:p>
        </p:txBody>
      </p:sp>
      <p:sp>
        <p:nvSpPr>
          <p:cNvPr id="4" name="Rectangle 3"/>
          <p:cNvSpPr/>
          <p:nvPr/>
        </p:nvSpPr>
        <p:spPr>
          <a:xfrm>
            <a:off x="323528" y="1628800"/>
            <a:ext cx="8352928" cy="2760756"/>
          </a:xfrm>
          <a:prstGeom prst="rect">
            <a:avLst/>
          </a:prstGeom>
        </p:spPr>
        <p:txBody>
          <a:bodyPr wrap="square">
            <a:spAutoFit/>
          </a:bodyPr>
          <a:lstStyle/>
          <a:p>
            <a:pPr marL="358775" lvl="2" indent="-358775" algn="just" defTabSz="762000" eaLnBrk="0" hangingPunct="0">
              <a:spcBef>
                <a:spcPct val="30000"/>
              </a:spcBef>
              <a:buSzPct val="90000"/>
              <a:buFont typeface="+mj-lt"/>
              <a:buAutoNum type="arabicPeriod"/>
              <a:defRPr/>
            </a:pPr>
            <a:r>
              <a:rPr lang="en-US" sz="2000" dirty="0" smtClean="0">
                <a:latin typeface="Century Gothic" pitchFamily="34" charset="0"/>
              </a:rPr>
              <a:t>Residents are generally </a:t>
            </a:r>
            <a:r>
              <a:rPr lang="en-US" sz="2000" smtClean="0">
                <a:latin typeface="Century Gothic" pitchFamily="34" charset="0"/>
              </a:rPr>
              <a:t>supportive of </a:t>
            </a:r>
            <a:r>
              <a:rPr lang="en-US" sz="2000" smtClean="0">
                <a:latin typeface="Century Gothic" pitchFamily="34" charset="0"/>
              </a:rPr>
              <a:t>Council’s </a:t>
            </a:r>
            <a:r>
              <a:rPr lang="en-US" sz="2000" dirty="0" smtClean="0">
                <a:latin typeface="Century Gothic" pitchFamily="34" charset="0"/>
              </a:rPr>
              <a:t>application</a:t>
            </a:r>
          </a:p>
          <a:p>
            <a:pPr marL="358775" lvl="2" indent="-358775" algn="just" defTabSz="762000" eaLnBrk="0" hangingPunct="0">
              <a:spcBef>
                <a:spcPct val="30000"/>
              </a:spcBef>
              <a:buSzPct val="90000"/>
              <a:defRPr/>
            </a:pPr>
            <a:endParaRPr lang="en-US" sz="500" dirty="0">
              <a:solidFill>
                <a:srgbClr val="FF0000"/>
              </a:solidFill>
              <a:latin typeface="Century Gothic" pitchFamily="34" charset="0"/>
            </a:endParaRPr>
          </a:p>
          <a:p>
            <a:pPr marL="890588" lvl="3" indent="-173038" algn="just" defTabSz="762000" eaLnBrk="0" hangingPunct="0">
              <a:spcBef>
                <a:spcPct val="30000"/>
              </a:spcBef>
              <a:buSzPct val="75000"/>
              <a:buFont typeface="Wingdings" pitchFamily="2" charset="2"/>
              <a:buChar char="Ø"/>
              <a:tabLst>
                <a:tab pos="890588" algn="l"/>
              </a:tabLst>
              <a:defRPr/>
            </a:pPr>
            <a:r>
              <a:rPr lang="en-US" sz="1600" dirty="0" smtClean="0">
                <a:latin typeface="+mj-lt"/>
              </a:rPr>
              <a:t>66% of residents are at least ‘somewhat supportive’ of Council proceeding with the application</a:t>
            </a:r>
          </a:p>
          <a:p>
            <a:pPr marL="890588" lvl="3" indent="-173038" algn="just" defTabSz="762000" eaLnBrk="0" hangingPunct="0">
              <a:spcBef>
                <a:spcPct val="30000"/>
              </a:spcBef>
              <a:buSzPct val="75000"/>
              <a:tabLst>
                <a:tab pos="890588" algn="l"/>
              </a:tabLst>
              <a:defRPr/>
            </a:pPr>
            <a:endParaRPr lang="en-US" sz="1600" dirty="0" smtClean="0">
              <a:latin typeface="+mj-lt"/>
            </a:endParaRPr>
          </a:p>
          <a:p>
            <a:pPr marL="358775" lvl="2" indent="-358775" algn="just" defTabSz="762000" eaLnBrk="0" hangingPunct="0">
              <a:spcBef>
                <a:spcPct val="30000"/>
              </a:spcBef>
              <a:buSzPct val="75000"/>
              <a:buFontTx/>
              <a:buAutoNum type="arabicPeriod" startAt="2"/>
              <a:defRPr/>
            </a:pPr>
            <a:r>
              <a:rPr lang="en-US" sz="2000" dirty="0" smtClean="0">
                <a:latin typeface="Century Gothic" pitchFamily="34" charset="0"/>
              </a:rPr>
              <a:t>A </a:t>
            </a:r>
            <a:r>
              <a:rPr lang="en-US" sz="2000" dirty="0">
                <a:latin typeface="Century Gothic" pitchFamily="34" charset="0"/>
              </a:rPr>
              <a:t>significant number of residents </a:t>
            </a:r>
            <a:r>
              <a:rPr lang="en-US" sz="2000" dirty="0" smtClean="0">
                <a:latin typeface="Century Gothic" pitchFamily="34" charset="0"/>
              </a:rPr>
              <a:t>believe that the introduction of a Special Rate Variation is important</a:t>
            </a:r>
          </a:p>
          <a:p>
            <a:pPr marL="358775" lvl="2" indent="-358775" algn="just" defTabSz="762000" eaLnBrk="0" hangingPunct="0">
              <a:spcBef>
                <a:spcPct val="30000"/>
              </a:spcBef>
              <a:buSzPct val="75000"/>
              <a:defRPr/>
            </a:pPr>
            <a:endParaRPr lang="en-US" sz="500" dirty="0" smtClean="0">
              <a:solidFill>
                <a:srgbClr val="FF0000"/>
              </a:solidFill>
              <a:latin typeface="Century Gothic" pitchFamily="34" charset="0"/>
            </a:endParaRPr>
          </a:p>
          <a:p>
            <a:pPr marL="890588" lvl="2" indent="-173038" algn="just" defTabSz="762000" eaLnBrk="0" hangingPunct="0">
              <a:spcBef>
                <a:spcPct val="30000"/>
              </a:spcBef>
              <a:buSzPct val="75000"/>
              <a:buFont typeface="Wingdings" pitchFamily="2" charset="2"/>
              <a:buChar char="Ø"/>
              <a:tabLst>
                <a:tab pos="890588" algn="l"/>
              </a:tabLst>
              <a:defRPr/>
            </a:pPr>
            <a:r>
              <a:rPr lang="en-US" sz="1600" dirty="0" smtClean="0">
                <a:latin typeface="+mj-lt"/>
              </a:rPr>
              <a:t>73% Of residents thought it was at least ‘somewhat important’ for Council to be allowed to introduce the SRV</a:t>
            </a:r>
            <a:endParaRPr lang="en-US" sz="800" dirty="0" smtClean="0">
              <a:solidFill>
                <a:srgbClr val="FF0000"/>
              </a:solidFill>
              <a:latin typeface="+mj-lt"/>
            </a:endParaRPr>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918101" y="5283271"/>
            <a:ext cx="7141122" cy="707886"/>
          </a:xfrm>
          <a:prstGeom prst="rect">
            <a:avLst/>
          </a:prstGeom>
          <a:noFill/>
          <a:ln w="9525">
            <a:noFill/>
            <a:miter lim="800000"/>
            <a:headEnd/>
            <a:tailEnd/>
          </a:ln>
        </p:spPr>
        <p:txBody>
          <a:bodyPr wrap="none" anchor="ctr">
            <a:spAutoFit/>
          </a:bodyPr>
          <a:lstStyle/>
          <a:p>
            <a:pPr algn="ctr">
              <a:defRPr/>
            </a:pPr>
            <a:r>
              <a:rPr lang="en-AU" sz="2000" dirty="0">
                <a:solidFill>
                  <a:schemeClr val="tx2"/>
                </a:solidFill>
                <a:latin typeface="+mn-lt"/>
                <a:cs typeface="Times New Roman" pitchFamily="18" charset="0"/>
              </a:rPr>
              <a:t>Telephone: (02) 4352 2388 Fax: (02) 4352 2117</a:t>
            </a:r>
            <a:endParaRPr lang="en-AU" sz="2000" dirty="0">
              <a:solidFill>
                <a:schemeClr val="tx2"/>
              </a:solidFill>
              <a:latin typeface="+mn-lt"/>
            </a:endParaRPr>
          </a:p>
          <a:p>
            <a:pPr algn="ctr" eaLnBrk="0" hangingPunct="0">
              <a:defRPr/>
            </a:pPr>
            <a:r>
              <a:rPr lang="en-AU" sz="2000" dirty="0">
                <a:solidFill>
                  <a:schemeClr val="tx2"/>
                </a:solidFill>
                <a:latin typeface="+mn-lt"/>
                <a:cs typeface="Times New Roman" pitchFamily="18" charset="0"/>
              </a:rPr>
              <a:t>Web: www.micromex.com.au      Email: </a:t>
            </a:r>
            <a:r>
              <a:rPr lang="en-AU" sz="2000" dirty="0" smtClean="0">
                <a:solidFill>
                  <a:schemeClr val="tx2"/>
                </a:solidFill>
                <a:latin typeface="+mn-lt"/>
                <a:cs typeface="Times New Roman" pitchFamily="18" charset="0"/>
              </a:rPr>
              <a:t>warren@micromex.com.au</a:t>
            </a:r>
            <a:endParaRPr lang="en-AU" sz="2000" dirty="0">
              <a:solidFill>
                <a:schemeClr val="tx2"/>
              </a:solidFill>
              <a:latin typeface="+mn-lt"/>
            </a:endParaRPr>
          </a:p>
        </p:txBody>
      </p:sp>
      <p:pic>
        <p:nvPicPr>
          <p:cNvPr id="3" name="Picture 2" descr="Micromex Research logo RGB"/>
          <p:cNvPicPr/>
          <p:nvPr/>
        </p:nvPicPr>
        <p:blipFill>
          <a:blip r:embed="rId3" cstate="print"/>
          <a:srcRect/>
          <a:stretch>
            <a:fillRect/>
          </a:stretch>
        </p:blipFill>
        <p:spPr bwMode="auto">
          <a:xfrm>
            <a:off x="899592" y="1844825"/>
            <a:ext cx="7344816" cy="2448271"/>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5877272"/>
          </a:xfrm>
          <a:prstGeom prst="rect">
            <a:avLst/>
          </a:prstGeom>
          <a:solidFill>
            <a:schemeClr val="accent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5" name="Picture 3"/>
          <p:cNvPicPr>
            <a:picLocks noChangeAspect="1" noChangeArrowheads="1"/>
          </p:cNvPicPr>
          <p:nvPr/>
        </p:nvPicPr>
        <p:blipFill>
          <a:blip r:embed="rId2" cstate="print"/>
          <a:srcRect/>
          <a:stretch>
            <a:fillRect/>
          </a:stretch>
        </p:blipFill>
        <p:spPr bwMode="auto">
          <a:xfrm>
            <a:off x="7596336" y="6165304"/>
            <a:ext cx="1280595" cy="344611"/>
          </a:xfrm>
          <a:prstGeom prst="rect">
            <a:avLst/>
          </a:prstGeom>
          <a:noFill/>
          <a:ln w="9525">
            <a:noFill/>
            <a:miter lim="800000"/>
            <a:headEnd/>
            <a:tailEnd/>
          </a:ln>
          <a:effectLst/>
        </p:spPr>
      </p:pic>
      <p:pic>
        <p:nvPicPr>
          <p:cNvPr id="38914" name="Picture 2" descr="http://www.visitnsw.com/__data/assets/image/0018/19620/varieties/fullview.jpg"/>
          <p:cNvPicPr>
            <a:picLocks noChangeAspect="1" noChangeArrowheads="1"/>
          </p:cNvPicPr>
          <p:nvPr/>
        </p:nvPicPr>
        <p:blipFill>
          <a:blip r:embed="rId3" cstate="print"/>
          <a:srcRect/>
          <a:stretch>
            <a:fillRect/>
          </a:stretch>
        </p:blipFill>
        <p:spPr bwMode="auto">
          <a:xfrm>
            <a:off x="251520" y="188640"/>
            <a:ext cx="2664296" cy="1728192"/>
          </a:xfrm>
          <a:prstGeom prst="rect">
            <a:avLst/>
          </a:prstGeom>
          <a:noFill/>
        </p:spPr>
      </p:pic>
      <p:pic>
        <p:nvPicPr>
          <p:cNvPr id="38916" name="Picture 4" descr="http://www.richmondvalley.nsw.gov.au/content/Image/hero/RichmondValleyBanner_723x254_crop.jpg"/>
          <p:cNvPicPr>
            <a:picLocks noChangeAspect="1" noChangeArrowheads="1"/>
          </p:cNvPicPr>
          <p:nvPr/>
        </p:nvPicPr>
        <p:blipFill>
          <a:blip r:embed="rId4" cstate="print"/>
          <a:srcRect/>
          <a:stretch>
            <a:fillRect/>
          </a:stretch>
        </p:blipFill>
        <p:spPr bwMode="auto">
          <a:xfrm>
            <a:off x="251520" y="1988840"/>
            <a:ext cx="2664296" cy="1728192"/>
          </a:xfrm>
          <a:prstGeom prst="rect">
            <a:avLst/>
          </a:prstGeom>
          <a:noFill/>
        </p:spPr>
      </p:pic>
      <p:pic>
        <p:nvPicPr>
          <p:cNvPr id="38918" name="Picture 6" descr="http://noroc.com.au/wp-content/uploads/2011/01/Goanna-Headland-@-Sunrise-300x192.jpg"/>
          <p:cNvPicPr>
            <a:picLocks noChangeAspect="1" noChangeArrowheads="1"/>
          </p:cNvPicPr>
          <p:nvPr/>
        </p:nvPicPr>
        <p:blipFill>
          <a:blip r:embed="rId5" cstate="print"/>
          <a:srcRect/>
          <a:stretch>
            <a:fillRect/>
          </a:stretch>
        </p:blipFill>
        <p:spPr bwMode="auto">
          <a:xfrm>
            <a:off x="251520" y="3789040"/>
            <a:ext cx="2664296" cy="1828800"/>
          </a:xfrm>
          <a:prstGeom prst="rect">
            <a:avLst/>
          </a:prstGeom>
          <a:noFill/>
        </p:spPr>
      </p:pic>
      <p:sp>
        <p:nvSpPr>
          <p:cNvPr id="8" name="Text Box 3"/>
          <p:cNvSpPr txBox="1">
            <a:spLocks noChangeArrowheads="1"/>
          </p:cNvSpPr>
          <p:nvPr/>
        </p:nvSpPr>
        <p:spPr bwMode="auto">
          <a:xfrm>
            <a:off x="2943487" y="4941168"/>
            <a:ext cx="2564617" cy="583237"/>
          </a:xfrm>
          <a:prstGeom prst="rect">
            <a:avLst/>
          </a:prstGeom>
          <a:noFill/>
          <a:ln w="9525">
            <a:noFill/>
            <a:miter lim="800000"/>
            <a:headEnd/>
            <a:tailEnd/>
          </a:ln>
        </p:spPr>
        <p:txBody>
          <a:bodyPr wrap="square" anchor="ctr" anchorCtr="1">
            <a:spAutoFit/>
          </a:bodyPr>
          <a:lstStyle/>
          <a:p>
            <a:pPr defTabSz="762000" eaLnBrk="0" hangingPunct="0">
              <a:lnSpc>
                <a:spcPct val="110000"/>
              </a:lnSpc>
              <a:spcBef>
                <a:spcPct val="30000"/>
              </a:spcBef>
              <a:buClr>
                <a:schemeClr val="tx1"/>
              </a:buClr>
              <a:defRPr/>
            </a:pPr>
            <a:r>
              <a:rPr lang="en-US" sz="2900" dirty="0" smtClean="0">
                <a:solidFill>
                  <a:schemeClr val="bg1"/>
                </a:solidFill>
                <a:latin typeface="Century Gothic" pitchFamily="34" charset="0"/>
                <a:cs typeface="Arial" pitchFamily="34" charset="0"/>
              </a:rPr>
              <a:t>Background</a:t>
            </a:r>
            <a:endParaRPr lang="en-AU" sz="2900" dirty="0">
              <a:solidFill>
                <a:schemeClr val="bg1"/>
              </a:solidFill>
              <a:latin typeface="Century Gothic" pitchFamily="34" charset="0"/>
              <a:cs typeface="Arial" pitchFamily="34" charset="0"/>
            </a:endParaRPr>
          </a:p>
        </p:txBody>
      </p:sp>
      <p:sp>
        <p:nvSpPr>
          <p:cNvPr id="2" name="AutoShape 2" descr="data:image/jpeg;base64,/9j/4AAQSkZJRgABAQAAAQABAAD/2wCEAAkGBxMQEhITExMTFBUXFxoUFxcWFRgYFhgXGBobGRUWHBgYHCggGBwlGxgYJTMhMSkrLi4uGyA/ODMsQygtLisBCgoKDg0OGxAQGi8lICQvLTQvLCwsLDQsNCwsLDQ0LCwtNCwsLDQ0LCwsLCwsNy0sLCw0LCwvLCwsLCwsLC0sLP/AABEIAOEA4QMBIgACEQEDEQH/xAAcAAEAAgMBAQEAAAAAAAAAAAAABQYDBAcCAQj/xAA9EAACAgEDAgQDBgMGBQUAAAABAgMRAAQSIQUxEyJBUQYyYRQjQnGBkQdSoTNicrHR8BVjgpLBJENTouH/xAAZAQEAAwEBAAAAAAAAAAAAAAAAAQIDBAX/xAAtEQEAAgEDAgQGAQUBAAAAAAAAAQIRAyExEkEEUWHwEyKBkbHRcaGiweHxMv/aAAwDAQACEQMRAD8A7jjGMBjGMBjGMBjGMBjGMBjGMBjNabqMKSJE0sayP8iM4DNXfapNnPer1KxIztu2qLO1WY0O/lUEn9sGWbGYtNOJFV1umFi1KmvQ0wBGYZepwpJ4TSIr1uCsdpK+rC/mHPcYG3jPMbhgCCCD2INj989YDGMYDGMYDGMYDGMYDGMYDGMYDGMYDGMYDGMYDGMYDNXqWuXTxPK90tcDuxJCqov8TMQB9SMgvhz4jeWebT6gBJN8hgI+SWKN2jbaTzvUodw+oI4PG38a9Ol1GjlSGvFBSWMHszxOsir+u2v1yM7K9WYzDbng1DrazJE9cAR70B9msgvXuNt/TNL4Y63JO08GoRY9Tp2VZAlmNlcXHKl87WAPB5Fc566T8V6adRciwy8B4ZWEcsbeqlHo/rVHMnTNFep1GqIKiRY4lBFErFvJcg8i2kIo+iD3wczEw1/ijpcWqfTRzLuVmdR6MrbC6upHKsNnB/1zT0nU5dI40eubcsnk0+rPCy2OIpa+SX2PZ/TngzfVOnvM8DrIqeC5lAKFrYxvFR8w42yN9brn0Oz1DQx6iN4pUWSNxTKw4P8Aob5v0OMImO8NT4Zm36PSP/NBE37opyL0n3vV9Q18afSxw17NM7SN+u1E/wBnJ3puhXTwxQoW2xosak0WpRQs1RND2zQ6f0d9PJqZVkEjTuJG3rRG1QiqGX8IVR6e/OE4nZofEMv2XVaKSIUZ5/s8yDtIrIxEhH8yFB5u9WMtGQ8fRi+oXUzuHaMFYUVdqRbhTtySXcjjdwK7AckzGIIjlp9T6nFplV5mCIWCbz8oJ+Wz6A+/bNqNwwBBBB5BBsEe4OVz4yG5+nR/za2Nj+USSS/5oubmt1ckriLSkBkYGWVl3RL7xFQQZJD7Ajb3JFhWZM7pnGfFuhff19P6Z9yVjGMYDGMYDGMYDGMYDGMYDGMYDGMiviL7V4f/AKQRlwysQ7FdyqQWjU15SwBG49r/AFBEzhIaqJnRlV2jYig6hSyn3AYEE/mDlO6V1PX6VWEynWpG3hymNQuqjYc34YNTIylWUinphYJvLD0Dr0WsVilpIh2ywvxJE/8AKy/5Hsc+67SyCeOWELbAxzbjSmMWyNQ5Z1YmhwCHez2qFZ33hXRHD1KDUtBIQ0U5l08qD7yOQxo58pAIuRpFZD3F3lp6Q05iQ6lY1lob1jJZQa5okf09O1nufHStTppt8unaF9xG9oypJZeAHK87h255FZIYiExXD5WfcYyVjGMYDGMYDGMYEN13oZ1UulfxmiELOxCDzNvQx0HvycM3NXzxRoiRiSOBAo2xoi9uAoUdz/qc2M1eodPj1ChZFDbWDqSASrqbVxfYgj/W8Ix3QnUvicD+zIjj2s/2iVSI2VAWcQqa8VtqkiyAR5hvAIzb+DXnbRad9Q5eV08RiQAQHJZFIUAWFKjt6Zo/HiGeKLSeGxXUTRRu9Wixht8ln8LUlDtZYUb7WcCuBkd1Yz1PuMhF+I421baZA0gVfvJEUlIpLAWN27bms8em3nvxN5K0TkxjGEmMYwGMYwGMYwGMZ4mlCKWY0ALJ+gwMeuSRo2ETKjkUrsu4KT+LbY3V7WMq+g65OrJoJx4OqI2rNdxyxqPNLGW+aT+4bIJs2AcsfTdW8qlnhkh5NByhJWztalY7bFGjRF5i670mPWQtFIob1Q3RRx8rqw5VgfUZEqzmd4RvVfhVGMMmnZtPPGQomQgsYybkV99iW+T5gfMQeebnZEYRkRkBgpCF7Ybq8pbkFhdXyCffMfTNIYYkjMjylQAXc2zH1Y/n7ZtYwmIiH5q+KtY76ppGXTx6iyHn0ErbZPQ35rDWDfyn3B75MdB+JtZGK+2TN/jfeR9KkDA5cP4n/D29/Ei6YJiy7mnhk2yh/wC9CF+94ApqY+nFC+b6SoyN5CkcFSpvjup9j+2Vtx7/AMsNWbVjMWx79ZdK6Z/EWYcSxJLzRKbo2A96IKsf1UZaOnfG+ilYI0ohkPISYhCfThrKNz7Mc5S0Oxx8rgqGGyNxdix2+mQfUI/D1DswIDkMN25b4AIAcFTXvxnNTXtnDGviNSM9UZfpQG+Rn3OD6Pq+p0iCXTS0AbeMkMpX1Ozdt7+oAI986B0T+I8EiA6geCeAWFtHZ4F1yn68D1ObU162b6evW3Oy8YzxDKrqGVgykWGUggg9iCO4z3mzcxjGAxjGB8IvK38RfapZo9Mjrp4ZQd2oUnxjXJgQEUjlbIezwGoDbzZcwazSrMjI4tT7Eggg2rBhyrAgEMKIIBHbEomMwxdJ6ZFpYlihQIi9gPU+rEnlifUnnNzNDU66DSRsZZQiIASZJCTzdcuSTdGh61xkF/xXWa4r9ki8CAMr+PqAytKFbdtjiHmCtQBdq8rGhkZwjMRstmM8oSQCRRrt7fTjPWSsYxjAYxjAYxjAZE/EusEESSv/AGayxmQ/ypuADn6K5Uk+gByWzF5JUIoOjWpBFqRyrAg9x3GESyIwIBBBB5BHIIPY5odNUF55FNqzgcG1LIoV2H1sbT/gyHi+BNKhpH1SRHkwLqZVg57jYG7fS6yywxKiqqqFVQFVVAAAHAAA4AA9MhEZ7veMYyVmn1jpqaqGSCQuFcUSjlG73wy89x27HsbBrONfFnwTNoHB06Syw7QfFO1mU82GCAbQOPNVc987jmHW6VJo3ikUMjqUZT2KsKI4+mRMItWJ5cH6b1fxQsU0krgsKIYUtmmJZgbA9uB359tfq/TXFWQbBaNlZ2pbI5auO3Ptlg+Lv4eTaVZJoJN8Km9iI7TAFqApQbCgi2scWT2yB6Z1d4gIWUtH2ZG9idxJ/vX6m/T8s8/U0rac9VI/mP16/lwa1emPm28p/f6380foNbJEQp/XzMf67v6Uc9yAnciqNhNni9hsEBaFH0oflm7N0kpPsUgitwZv5OCpIHF0w5qvY5pakipApBqTzDy7hVq3Bs8sv6A/plOutpzXuppVtnMx/wBWz+Guvl0sgXc3gO4BUnygua3BT8hDGzVWO/07LnENBqVWFt3evQfn29uQf2P5ZY0+M9Y0W0eGrLwXCktxf8xrdVXxXfL6PiojMX+jp09Tpjdcfib4nh0CrvtpH+SNa3Gu7EnhVHv+1njK5H8aTyc7Yox3AolgPqSef2GUBoZdXqPEmkeRiQC3F0vagKCjvwKHfLbp9LDEhBXduG07qJbcb212Nn0rMPG+NmuIpM/RFNW2pbPELf8ADHxEdU0kbqFdACCPldT3IB5FWt+nmFfSw5XvhfofgFpn4kdQoQVtjQVSgD14F/kK7c2HPT0Ov4cdfLrMYxmohuv9NjdodQYVlfTsWAKbm2NQfaP5hQYULJSh3yWhlDgMN1H+ZWU/9rAEZ7yvdS+IpY5n08WjmnlAVwQUSLY9hS0jHy8q4qifKcjhWcRusOMpobqE6meSSGJIXZzp4Y2eR/BY3G0rkVuo1SiwR75cUYEAg2CLBHqD2OMpicvuMYyUmMYwGMYwPhysj4Kji50s+q0rdzslLox9WeOXcrE9yaHOWZmABJIAHJJ7Ae+YhqkKeIHTZRbfuG3aO53dq+uRhExE8ojo0GuSUrqJoZoglq6RGORnJqmG4rQAPb3+mTuR/ROpDVRmVR92zERGiC6LQ30fQsGIPqu0+uSGTBHBjGMJMYxgM5f/ABQ+F1j3a6K/MwEy9xZpVkH8o4AI9SQeOSeoZqdX0K6iCWFu0iMn7jg/oecraMxhnq066TVwqXUxtFGe7jykUfMt2LPr3rvYoVVZpQSKj070p4Lb/KaUFCy3aExgii1XG5PN19+zbT5/LQ5BIXkcbbbiy3A4PPYHMCOUNENKijww4YsAvkEkbkAobb8JB/FyNxrzZpEbQ8zw2padrQ29bqQeFoKApXzX6XZDfN+A3ZHPcbLG90zWFVA7+g7cngEAev1+p+tZC6WDezkKbK2gCEqeTuFoZXftW22AJsECwNsS3akkA7lY7Sy2AAdp8Qii3PNfkvDZlaIx0uu1E1otUis7kcKrMCtkWPQn37/oPpxcv4YdJLRfa5vM0jExA9lQEjcB6Fjf6AVVnKb0fQpyWa2oqB6AD1Is9rIPJFj6Zeeh/GUUSpDOqxKoEaSJ/ZUAAoYd4zVfT6jtl/CTp/FnPPbJTprObLtjMcEyyKGRlZTyGUgg/kRwcyZ6zsMYxgMj9XFIs0ckahgVMcg3BTV7o3577TvFf8z6ZIZ5dwBZNDA04+loDMd0hMpt/vGHoFAUKQE8qgWKJrknvm3BEqKqKAqqAqgcAACgAPYDNDrnW4tGgaTcWY7Y40G6WV/REUfMf6D1rMPw59qIlfVKiGRw6Ro24RJtCiIt+JhtsntbGshXMZwmMYxkrGMYwGMYwK98Y6vSokS6xwsDvyCGKuVBKowUHy/i548nPsawP+DySKiavTx6U/eSaYSrHDLKNojZlYjgAG07MQt9ueimMFg1cgEA/Q0SP/qP2zHNo43+eNG/xKD/AJjImFLVy+aDUpLGrxkFDe0rW0gEgFSOCprg+1ZsZh0elWFFjQBVUUoAAAHoABwAPbM2SuYxjAYxjAYxjA5J8c9EbTancADHPIXDMthWIt13EEKbFg+x4+W8qMu5kLjdYKkM7uUYvudQrum6RxtB42tVHcvZe4fE2s0yRMk6iUNVRCi7cgAgXxyR5uK985B8Tapta8EMUQgiQBY0HmC7qLOa+ZgoAr0ANfXzdaNOL/8AqHN8DombRxP5V+DQF3d28zN5lWwbYEEuBI26Qr5fxEge/OSukgHzhj8pB2KRs3EkXvLy2SVG1mKr3/CK+6alTem6JGC+V/K21JG4IDcMyB+3dm5o8ZrQ9MdiRH5x3AAbdSmy5B5LMvBFg3tojauYzM2iczjCtr1i3TluGIEUuyuQu32LUzcWP7t2KNE16eNZEwWyyIoJuyTwT2rvYIArjue+a8jsOJFYX3Ljsd2+t4FXYu/KfYA+bPkW0/My+wFArZtjdDb3J4/P9Va25Z36eEl8D/E/2HWUSwhkbY6ngCzSy12BXi/pf0zvOfm3UxlbDGwR6/552v8Ah51n7Vo0s28X3T33O0eVue9rXPveejo37NPDWxHSs+MYzd1ma3U9GJ4ZYW4EiNGfydSp/wA82cYFc0/wVpIW8SBXhm5qZZGeTnvZlLBh9CCMkNB9pWVlmaN49lo6KUO4NyHUkgGivIPNNwMk8ZGERWI4MYxkpMYxgMYxgMYxgMYxgMYxgMYxgM0uqTsiHayp7u3Zb9h+JvYf7O1LJtF8n6Dkk+wyD6pGADNqmO1eUiSzyPTj5mzl8VqzWsxXn7REecz+t/LzTCq65wSWSwCwZpZPM5sjt/Lygoct8tEcjKfqgj+IqFh5ywZbDg/4jyPNx6enbJ/rmueU3QCgsI0TZtUC91W1SGgAw7kSUL5Gar6QHaNzWqgbiQ3C3StfF3fmr0/TPB07REzOUa28RCIl0LqUG4ODxd2/ZmHnvg+VhyT2PtkrpvhXUTQmTTeHKA1GMtte7BWiaUjawa930F1zs6RAHIWhtYKwVgQSiEAlGXg1+JT6cnjLl8IOVYr6Otjv3QkevqbPseOebzfw/iOrWiluJUnw9bUzaN/NyPUdamhLwyK6la3xyrdeq8MOPpVembja+GWL72lcdtkYs32SlpRbHv8AX9c6L/E34V+1wGaGPdqYh5aHLqSNyn+YgWR9RXqc5L0nUmJ9wqwO5AI9jw3pV/tnpavhqxGaxifRwaujas85j19+/pOdnUxsE3FSwUUa5I2qt8e31+pyd/ht15dPqUBYeHqAEPoA5b7tv+5tv/XnrwtyGWPcymORnYhVo2Rt2g8fLwPY5qQ6OAmU7Nu/cCwNFRuNlT+E7WsEew9swp4nG8xx73Wr8sxM/d3PGRHwr1I6nTRuxBkW45K/+RPKzAegagw+jDJfPViYmMw9AxjGSGMYwGMYwGMYwGMYwGMYwIo/EOnGrGi3nxyniBdpqu9bu10Ca9slcw/Zk3+JsTxNuzftG/bd7d3er5rPmm1kct+HIj7eDtYNR9jR4wiPVnxjGEmMZinZq8gBJ9SeB9T6nItOIyMHUuoLAtnlj8qjux/365VeraeaV0L8zPxHED5YwQH83PBuNgD9eeOMsE4EBsXLO/C9rNdyBYpFuz+3qBle+INYen6d5GuTVTI3ZqKKLLEEc0u6hXPb0BI8rxNb604vtEcx5R6z3tPaOI53WicKp1lanWLZujQWspa7dCAXq/NzQJIshCfxVn3RAlxW0s3ofaMEqpPYndQ9BzftmFtM0ZeMbhTsVUBfu1Y1QJ4AUUpvgE9jXObTxBzKPDPlG0MwBAU7d6U1KQAAGJ4v04o+feMVxjHv39mPV1Ww3ejqJHiPJDTbe4nAF+H84+WiKodmUnkKSbZ8PRG2UjzxS3/0vw44HHYn1PNnknK50+AKmjk8hJl8TdvLdnHKsiqO34iO3krzcXpINmpLDs6H9wR6f775r4XR+aLesfad4+0xDotOyRzhHxt8MSaLVybA76dlfU79tKg3kNFfby2le+4d87vmp1bp6aqGWCQEpIhRq4NMKsH0Iz37V6oY2rFoxL8+aLqPe72MNpVWrykgmiRxwBkxM8UqExnytqEjVOQwQAISb9939Rmv8S/CraXWtpodzqmk+0At8xVEPiNx6l0Ir3YZXI2KxRt6MzbfqU23X5bhnJbS+bqhn8KJzn3y6t/CfqZ8WfTt3KLKK9WQBJCfqbQf9OdLzhH8Pdd4fUtODwJC69++5WNf91Z3fOukYjDWvEGR2q65p4p4tM8gWaUEolEkgXzYFL2NWRdGryRzSn6TA80c7RI00YKo5HmUG+Af1P7n3yxOezdxjGEmMYwGMYwGMYwGMYwIr4l0fjwGMkhGeMS0SCYt48RbHZSOD/dLZ71WiSGLdDCoaNfu1jVVJrtGOwAbt6D14qxIkXmPTadYxtW678szV9BuJofTsMIwy4xjCTNbVakjyou9/b0H1Y+g/qfTMrgni6H9f/zPgCRqTwqi2Yk+3dix/wAzmduq20bev69/cR7lNJG+one2rzOeB6AIgJ8oJrj1PfKfp1aUzdS1KcxM6QJ3DdlQi+6q270FkseKzf2t1iYm60UTbaPeWQbGDKe4UqSL4IDEdydvv4vlMssOlhq1INAcByD4V/3VALGvTOTU2rmvEcesz3988otbEZVDUqFVHemJ3yG2N7R3YKODe08ngNGfXJLoWnY6WVzIs9su1lS1vfuOxWoWNl7jxbWbyN65KPFkWJN8a/dBTKFXZF5SzNwFG+yTdkSHkdhao9ME6atxqGdvlRRtsAjyoTtrapqzXY5596Rm0doifLyx+Z99stCN8+/fDNqtOV0OnayCBybVSC3NmhRNjtVE1lwABpvpx+uRcmlvSKtDhFNDgccnj8r4yR0jWiH3Uf5Z3+Fp0XmPOtf6bfp0TLLjGM9BV4MYJsgXVXXNHuL9sovWv4cRto00+nIVo52mQv6LI3njsCwAlV7lFv1y+4yMDnHQf4bmGfxHcXBqvGgccl4SvMTi+CD6+4v1Izo+MZIYxjAYxjAYxjAYxjAYxjAYxjAYxjAi/iLqEkEa+CqvLJIsMe+9gZ/xvXO1VDGhyar1z0ZJNPHvmkEiit7bAlDgFwATSjuQbNepqjuarTiRaPoQwI7hlNqR+o/XIvrHTZ9UBCzokJI8UpuMkqg2UF8RhiKJtjVji7yFZymsqsupbqUvhx2NIh+8kFjxWViDEvHK2psg/wDjdK9Y6fJqiIi5jg/9zYakl/5YI/s09yPMewruZCKNIlVFCoopVUUAPZQP/GUtWbbdvylqzvFotOSFCxxLwq/sqi/Ukgfmcqmj3afSanXysDLIu6LgkAv5YyAeRuZloX8tdrObvVGPUNUNOh+5gp5mHYvuK+FYPzUG/KjfpmL43naWbS6OM0WYSPRFhbKr5fVa8Qnt8gzK85+aO3H88f6+7O85395VEaELpdPYRm1DErvYgmOEEAKi/iYvVXVAWewN967o1TSwxsVIXYnm53Gq7AUTVn+tcZG9VgU9Q0emTZtjiUldo3bNxPevKPu+wqyPpk/14X4K88yDtX9b9P65x6mnjT1PpHv6yvpV6cR5JNEpQPpX9M+aeLYoXvXGZMZ6fTGcrGMYywYzU1/UY4PD3kjxHWJeCQXbhQT2W/qRZ47kDNvAieodX8CaJZEKwyeQTEjb4prYjc+QNyAfVqHFjdJNMAwS/MQzAfRSoY/uy/vnnV6ZJkaORVdHBVlYWCD3BGa/SemjToq7nkYKFMjks5C/KLPoPQfmTZJJI3b2MYwkxjGAxjGAxjGAxjGAxjGAxjGAxjGAykfH+pbUyafp0DIZZHE0gNEJHF513A+77TVH5exvm09Wafbt06pvbjfIfJGPVio5c+y8A+pGaeg+GoY4yjbpHZvEkmYkSvLVeJvSihrgbaocDKzGdlbRMxiGHTdPGiSGGAqHd90jstgqq/eOy7gQKCqKPlLJ3F3HfCK/a9TqdcSxUtsiDCgoA2lgD2tAp9/O35D58YfdhNPDvk1OquFd7sSsI5lN/gXsCRRPfnaKtHT9IuniSMHhFok9ye7MfqTZP55TpzaI7QrjfHkg01Ua63USyOqJGI4QXAVQ79gHPckkrXazxyTkl1cqJNNuKjzkgkgcgX3P+/3yu9GWOXTxvKLXW6l5ispsGMh2QU34SqoK9NwH0PrVxSad9Ppn3PEZY/s8ptjSyIzaeQnuyorFWPzKDfKktjOnNtPHnMT/AHZ/C/Vhcwbw7AAkkADkk8AAdzn3NLrWg+06eeDdt8WJ4t3et6lbr1q860vn25mUPHEzqaI5CkqfxBT9OaNHN7IvpeqnMarNAyyqArbWQxsQKLK269pPuAw9skNPu2rv276G7be3d61fNXhEMHVunpqYZIXva4qxwVPdWU+jKwBB9CBmLoUszQp9oTbKBtbtTkceIAD5Q3zbTRF0RxkhjBjfJjGMJMYxgMYxgMYxgMYxgMYxgMYxgMYxgMYxgM8u1AnngXwLP7DvnrGBD9G6e+99TOB4zlgo7+DCdu2GxwT5AzHtuZq4yT1cPiI6WV3KVsdxYq8y4xhERhj08KxqqKAFUBVA7AAUB+2eyoPf88+4wkxjGAxjGAxjGAxjGAxjGAxjGAxjGAxjGAxjGAxjGAxjGAxjGAxjGAxjGAxjGAxjGAxjGAxjGAxjGAxjGAxjGAxjGAxjGAxjGAxjGAxjGAxjGAxjGAxjGAxjGAxjGAxjGAxjGAxjGAxjGAxjGAxjGAxjGB//2Q=="/>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321" y="5877272"/>
            <a:ext cx="990134" cy="948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483768" y="0"/>
            <a:ext cx="6447059" cy="965200"/>
          </a:xfrm>
        </p:spPr>
        <p:txBody>
          <a:bodyPr rtlCol="0"/>
          <a:lstStyle/>
          <a:p>
            <a:pPr fontAlgn="auto">
              <a:spcAft>
                <a:spcPts val="0"/>
              </a:spcAft>
              <a:defRPr/>
            </a:pPr>
            <a:r>
              <a:rPr lang="en-US" dirty="0" smtClean="0">
                <a:solidFill>
                  <a:schemeClr val="tx2">
                    <a:lumMod val="75000"/>
                  </a:schemeClr>
                </a:solidFill>
              </a:rPr>
              <a:t>Methodology &amp; Sample</a:t>
            </a:r>
            <a:endParaRPr dirty="0">
              <a:solidFill>
                <a:schemeClr val="tx2">
                  <a:lumMod val="75000"/>
                </a:schemeClr>
              </a:solidFill>
            </a:endParaRPr>
          </a:p>
        </p:txBody>
      </p:sp>
      <p:sp>
        <p:nvSpPr>
          <p:cNvPr id="7172" name="Text Placeholder 8"/>
          <p:cNvSpPr>
            <a:spLocks noGrp="1"/>
          </p:cNvSpPr>
          <p:nvPr>
            <p:ph type="body" sz="quarter" idx="11"/>
          </p:nvPr>
        </p:nvSpPr>
        <p:spPr>
          <a:xfrm>
            <a:off x="323528" y="6093296"/>
            <a:ext cx="7200800" cy="764704"/>
          </a:xfrm>
        </p:spPr>
        <p:txBody>
          <a:bodyPr>
            <a:noAutofit/>
          </a:bodyPr>
          <a:lstStyle/>
          <a:p>
            <a:pPr algn="ctr" fontAlgn="base">
              <a:spcBef>
                <a:spcPct val="0"/>
              </a:spcBef>
              <a:spcAft>
                <a:spcPct val="0"/>
              </a:spcAft>
              <a:buSzTx/>
              <a:defRPr/>
            </a:pPr>
            <a:r>
              <a:rPr lang="en-US" sz="1400" dirty="0">
                <a:solidFill>
                  <a:schemeClr val="tx2">
                    <a:lumMod val="75000"/>
                  </a:schemeClr>
                </a:solidFill>
              </a:rPr>
              <a:t>The phone survey will provide </a:t>
            </a:r>
            <a:r>
              <a:rPr lang="en-US" sz="1400" dirty="0" smtClean="0">
                <a:solidFill>
                  <a:schemeClr val="tx2">
                    <a:lumMod val="75000"/>
                  </a:schemeClr>
                </a:solidFill>
              </a:rPr>
              <a:t>Richmond Valley Council </a:t>
            </a:r>
            <a:r>
              <a:rPr lang="en-US" sz="1400" dirty="0">
                <a:solidFill>
                  <a:schemeClr val="tx2">
                    <a:lumMod val="75000"/>
                  </a:schemeClr>
                </a:solidFill>
              </a:rPr>
              <a:t>with a robust and statistically valid measure of community response to the proposed SRV </a:t>
            </a:r>
            <a:r>
              <a:rPr lang="en-US" sz="1400" dirty="0" smtClean="0">
                <a:solidFill>
                  <a:schemeClr val="tx2">
                    <a:lumMod val="75000"/>
                  </a:schemeClr>
                </a:solidFill>
              </a:rPr>
              <a:t>program</a:t>
            </a:r>
            <a:endParaRPr sz="1400" dirty="0">
              <a:solidFill>
                <a:schemeClr val="tx2">
                  <a:lumMod val="75000"/>
                </a:schemeClr>
              </a:solidFill>
              <a:latin typeface="+mj-lt"/>
            </a:endParaRPr>
          </a:p>
        </p:txBody>
      </p:sp>
      <p:sp>
        <p:nvSpPr>
          <p:cNvPr id="9" name="Rectangle 1"/>
          <p:cNvSpPr>
            <a:spLocks noChangeArrowheads="1"/>
          </p:cNvSpPr>
          <p:nvPr/>
        </p:nvSpPr>
        <p:spPr bwMode="auto">
          <a:xfrm>
            <a:off x="395536" y="1196752"/>
            <a:ext cx="8352928"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hangingPunct="0">
              <a:tabLst>
                <a:tab pos="2743200" algn="ctr"/>
                <a:tab pos="5486400" algn="r"/>
              </a:tabLst>
            </a:pPr>
            <a:r>
              <a:rPr lang="en-AU" sz="1400" b="1" dirty="0" smtClean="0">
                <a:latin typeface="+mn-lt"/>
              </a:rPr>
              <a:t>Interviewing</a:t>
            </a:r>
            <a:endParaRPr lang="en-AU" sz="1400" b="1" dirty="0">
              <a:latin typeface="+mn-lt"/>
            </a:endParaRPr>
          </a:p>
          <a:p>
            <a:pPr lvl="0" algn="just" eaLnBrk="0" hangingPunct="0">
              <a:tabLst>
                <a:tab pos="2743200" algn="ctr"/>
                <a:tab pos="5486400" algn="r"/>
              </a:tabLst>
            </a:pPr>
            <a:endParaRPr lang="en-US" sz="1400" dirty="0">
              <a:latin typeface="+mn-lt"/>
            </a:endParaRPr>
          </a:p>
          <a:p>
            <a:pPr lvl="0" algn="just" eaLnBrk="0" hangingPunct="0">
              <a:tabLst>
                <a:tab pos="2743200" algn="ctr"/>
                <a:tab pos="5486400" algn="r"/>
              </a:tabLst>
            </a:pPr>
            <a:r>
              <a:rPr lang="en-US" sz="1400" dirty="0">
                <a:latin typeface="+mn-lt"/>
              </a:rPr>
              <a:t>A random telephone survey of </a:t>
            </a:r>
            <a:r>
              <a:rPr lang="en-US" sz="1400" dirty="0" smtClean="0">
                <a:latin typeface="+mn-lt"/>
              </a:rPr>
              <a:t>400 </a:t>
            </a:r>
            <a:r>
              <a:rPr lang="en-US" sz="1400" dirty="0">
                <a:latin typeface="+mn-lt"/>
              </a:rPr>
              <a:t>residents was conducted </a:t>
            </a:r>
            <a:r>
              <a:rPr lang="en-US" sz="1400" dirty="0" smtClean="0">
                <a:latin typeface="+mn-lt"/>
              </a:rPr>
              <a:t>from 2</a:t>
            </a:r>
            <a:r>
              <a:rPr lang="en-US" sz="1400" baseline="30000" dirty="0" smtClean="0">
                <a:latin typeface="+mn-lt"/>
              </a:rPr>
              <a:t>nd</a:t>
            </a:r>
            <a:r>
              <a:rPr lang="en-US" sz="1400" dirty="0" smtClean="0">
                <a:latin typeface="+mn-lt"/>
              </a:rPr>
              <a:t> to 5</a:t>
            </a:r>
            <a:r>
              <a:rPr lang="en-US" sz="1400" baseline="30000" dirty="0" smtClean="0">
                <a:latin typeface="+mn-lt"/>
              </a:rPr>
              <a:t>th</a:t>
            </a:r>
            <a:r>
              <a:rPr lang="en-US" sz="1400" dirty="0" smtClean="0">
                <a:latin typeface="+mn-lt"/>
              </a:rPr>
              <a:t> December 2013</a:t>
            </a:r>
            <a:r>
              <a:rPr lang="en-US" sz="1400" dirty="0">
                <a:latin typeface="+mn-lt"/>
              </a:rPr>
              <a:t>.</a:t>
            </a:r>
          </a:p>
          <a:p>
            <a:pPr lvl="0" algn="just" eaLnBrk="0" hangingPunct="0">
              <a:tabLst>
                <a:tab pos="2743200" algn="ctr"/>
                <a:tab pos="5486400" algn="r"/>
              </a:tabLst>
            </a:pPr>
            <a:endParaRPr lang="en-AU" sz="1400" dirty="0">
              <a:latin typeface="+mn-lt"/>
            </a:endParaRPr>
          </a:p>
          <a:p>
            <a:pPr lvl="0" algn="just" eaLnBrk="0" hangingPunct="0">
              <a:tabLst>
                <a:tab pos="2743200" algn="ctr"/>
                <a:tab pos="5486400" algn="r"/>
              </a:tabLst>
            </a:pPr>
            <a:r>
              <a:rPr lang="en-AU" sz="1400" dirty="0">
                <a:latin typeface="+mn-lt"/>
              </a:rPr>
              <a:t>Interviewing was conducted in accordance with IQCA (Interviewer Quality Control Australia) Standards and the Market Research Society Code of Professional Conduct. Where applicable, the issues in each question were systematically rearranged for each respondent.</a:t>
            </a:r>
            <a:r>
              <a:rPr lang="en-US" sz="1400" dirty="0">
                <a:latin typeface="+mn-lt"/>
                <a:ea typeface="Calibri" pitchFamily="34" charset="0"/>
                <a:cs typeface="Times New Roman" pitchFamily="18" charset="0"/>
              </a:rPr>
              <a:t> </a:t>
            </a:r>
            <a:endParaRPr lang="en-AU" sz="1400" dirty="0">
              <a:latin typeface="+mn-lt"/>
            </a:endParaRPr>
          </a:p>
          <a:p>
            <a:pPr lvl="0" algn="just" eaLnBrk="0" hangingPunct="0">
              <a:tabLst>
                <a:tab pos="2743200" algn="ctr"/>
                <a:tab pos="5486400" algn="r"/>
              </a:tabLst>
            </a:pPr>
            <a:endParaRPr lang="en-AU" sz="1400" b="1" dirty="0">
              <a:latin typeface="+mn-lt"/>
            </a:endParaRPr>
          </a:p>
          <a:p>
            <a:pPr lvl="0" algn="just" eaLnBrk="0" hangingPunct="0">
              <a:tabLst>
                <a:tab pos="2743200" algn="ctr"/>
                <a:tab pos="5486400" algn="r"/>
              </a:tabLst>
            </a:pPr>
            <a:endParaRPr lang="en-AU" sz="1400" b="1" dirty="0" smtClean="0">
              <a:latin typeface="+mn-lt"/>
            </a:endParaRPr>
          </a:p>
          <a:p>
            <a:pPr lvl="0" algn="just" eaLnBrk="0" hangingPunct="0">
              <a:tabLst>
                <a:tab pos="2743200" algn="ctr"/>
                <a:tab pos="5486400" algn="r"/>
              </a:tabLst>
            </a:pPr>
            <a:r>
              <a:rPr lang="en-AU" sz="1400" b="1" dirty="0" smtClean="0">
                <a:latin typeface="+mn-lt"/>
              </a:rPr>
              <a:t>Sampling Size Implication</a:t>
            </a:r>
          </a:p>
          <a:p>
            <a:pPr lvl="0" algn="just" eaLnBrk="0" hangingPunct="0">
              <a:tabLst>
                <a:tab pos="2743200" algn="ctr"/>
                <a:tab pos="5486400" algn="r"/>
              </a:tabLst>
            </a:pPr>
            <a:endParaRPr lang="en-AU" sz="1400" dirty="0" smtClean="0">
              <a:latin typeface="+mn-lt"/>
            </a:endParaRPr>
          </a:p>
          <a:p>
            <a:pPr lvl="0" algn="just" eaLnBrk="0" hangingPunct="0">
              <a:tabLst>
                <a:tab pos="2743200" algn="ctr"/>
                <a:tab pos="5486400" algn="r"/>
              </a:tabLst>
            </a:pPr>
            <a:r>
              <a:rPr lang="en-AU" sz="1400" dirty="0" smtClean="0">
                <a:latin typeface="+mn-lt"/>
                <a:ea typeface="Times New Roman" pitchFamily="18" charset="0"/>
              </a:rPr>
              <a:t>A random community sample size of 400 provides a maximum sampling error of plus or minus 4.9% at 95% confidence. </a:t>
            </a:r>
          </a:p>
          <a:p>
            <a:pPr lvl="0" algn="just" eaLnBrk="0" hangingPunct="0">
              <a:tabLst>
                <a:tab pos="2743200" algn="ctr"/>
                <a:tab pos="5486400" algn="r"/>
              </a:tabLst>
            </a:pPr>
            <a:endParaRPr lang="en-AU" sz="1400" dirty="0">
              <a:latin typeface="+mn-lt"/>
            </a:endParaRPr>
          </a:p>
          <a:p>
            <a:pPr lvl="0" algn="just" eaLnBrk="0" hangingPunct="0">
              <a:tabLst>
                <a:tab pos="2743200" algn="ctr"/>
                <a:tab pos="5486400" algn="r"/>
              </a:tabLst>
            </a:pPr>
            <a:r>
              <a:rPr lang="en-AU" sz="1400" dirty="0" smtClean="0">
                <a:latin typeface="+mn-lt"/>
              </a:rPr>
              <a:t>This means that if the survey was replicated with a new universe of n=400 Richmond Valley residents, 19 times out of 20 we would expect to see the same results, i.e. +/- 4.9%.</a:t>
            </a:r>
          </a:p>
          <a:p>
            <a:pPr marL="0" marR="0" lvl="0" indent="0" algn="just" defTabSz="914400" rtl="0" eaLnBrk="0" fontAlgn="base" latinLnBrk="0" hangingPunct="0">
              <a:lnSpc>
                <a:spcPct val="100000"/>
              </a:lnSpc>
              <a:spcBef>
                <a:spcPct val="0"/>
              </a:spcBef>
              <a:spcAft>
                <a:spcPct val="0"/>
              </a:spcAft>
              <a:buClrTx/>
              <a:buSzTx/>
              <a:buFontTx/>
              <a:buNone/>
              <a:tabLst>
                <a:tab pos="2743200" algn="ctr"/>
                <a:tab pos="5486400" algn="r"/>
              </a:tabLst>
            </a:pPr>
            <a:endParaRPr lang="en-AU" sz="1400" dirty="0">
              <a:latin typeface="+mn-lt"/>
            </a:endParaRPr>
          </a:p>
          <a:p>
            <a:pPr lvl="0" algn="just" eaLnBrk="0" hangingPunct="0">
              <a:tabLst>
                <a:tab pos="2743200" algn="ctr"/>
                <a:tab pos="5486400" algn="r"/>
              </a:tabLst>
            </a:pPr>
            <a:r>
              <a:rPr kumimoji="0" lang="en-AU" sz="1400" b="0" i="0" u="none" strike="noStrike" cap="none" normalizeH="0" baseline="0" dirty="0" smtClean="0">
                <a:ln>
                  <a:noFill/>
                </a:ln>
                <a:effectLst/>
                <a:latin typeface="+mn-lt"/>
              </a:rPr>
              <a:t>Therefore, the </a:t>
            </a:r>
            <a:r>
              <a:rPr lang="en-AU" sz="1400" dirty="0" smtClean="0">
                <a:latin typeface="+mn-lt"/>
              </a:rPr>
              <a:t>research findings documented in this report should be interpreted by Richmond Valley </a:t>
            </a:r>
            <a:r>
              <a:rPr kumimoji="0" lang="en-AU" sz="1400" b="0" i="0" u="none" strike="noStrike" cap="none" normalizeH="0" baseline="0" dirty="0" smtClean="0">
                <a:ln>
                  <a:noFill/>
                </a:ln>
                <a:effectLst/>
                <a:latin typeface="+mn-lt"/>
              </a:rPr>
              <a:t>Counci</a:t>
            </a:r>
            <a:r>
              <a:rPr lang="en-AU" sz="1400" dirty="0" smtClean="0">
                <a:latin typeface="+mn-lt"/>
              </a:rPr>
              <a:t>l and IPART as not just the </a:t>
            </a:r>
            <a:r>
              <a:rPr lang="en-AU" sz="1400" dirty="0">
                <a:latin typeface="+mn-lt"/>
              </a:rPr>
              <a:t>opinions of </a:t>
            </a:r>
            <a:r>
              <a:rPr lang="en-AU" sz="1400" dirty="0" smtClean="0">
                <a:latin typeface="+mn-lt"/>
              </a:rPr>
              <a:t>400 residents, but as an accurate and robust measure of </a:t>
            </a:r>
            <a:r>
              <a:rPr lang="en-AU" sz="1400" dirty="0">
                <a:latin typeface="+mn-lt"/>
              </a:rPr>
              <a:t> </a:t>
            </a:r>
            <a:r>
              <a:rPr lang="en-AU" sz="1400" dirty="0" smtClean="0">
                <a:latin typeface="+mn-lt"/>
              </a:rPr>
              <a:t>the entire Richmond Valley Council community’s attitudes.</a:t>
            </a: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79712" y="0"/>
            <a:ext cx="6984776" cy="965200"/>
          </a:xfrm>
        </p:spPr>
        <p:txBody>
          <a:bodyPr rtlCol="0">
            <a:normAutofit/>
          </a:bodyPr>
          <a:lstStyle/>
          <a:p>
            <a:pPr fontAlgn="auto">
              <a:spcAft>
                <a:spcPts val="0"/>
              </a:spcAft>
              <a:defRPr/>
            </a:pPr>
            <a:r>
              <a:rPr lang="en-US" sz="2200" dirty="0" smtClean="0">
                <a:solidFill>
                  <a:schemeClr val="tx2">
                    <a:lumMod val="75000"/>
                  </a:schemeClr>
                </a:solidFill>
              </a:rPr>
              <a:t>Questionnaire Flow</a:t>
            </a:r>
            <a:endParaRPr sz="2200" dirty="0">
              <a:solidFill>
                <a:schemeClr val="tx2">
                  <a:lumMod val="75000"/>
                </a:schemeClr>
              </a:solidFill>
            </a:endParaRPr>
          </a:p>
        </p:txBody>
      </p:sp>
      <p:sp>
        <p:nvSpPr>
          <p:cNvPr id="10" name="Text Placeholder 8"/>
          <p:cNvSpPr>
            <a:spLocks noGrp="1"/>
          </p:cNvSpPr>
          <p:nvPr>
            <p:ph type="body" sz="quarter" idx="11"/>
          </p:nvPr>
        </p:nvSpPr>
        <p:spPr>
          <a:xfrm>
            <a:off x="0" y="6209457"/>
            <a:ext cx="7812360" cy="648543"/>
          </a:xfrm>
          <a:noFill/>
          <a:ln w="9525">
            <a:noFill/>
            <a:miter lim="800000"/>
            <a:headEnd/>
            <a:tailEnd/>
          </a:ln>
        </p:spPr>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buSzTx/>
              <a:defRPr/>
            </a:pPr>
            <a:r>
              <a:rPr lang="en-US" sz="1400" dirty="0" smtClean="0">
                <a:solidFill>
                  <a:schemeClr val="tx2">
                    <a:lumMod val="75000"/>
                  </a:schemeClr>
                </a:solidFill>
                <a:latin typeface="+mj-lt"/>
              </a:rPr>
              <a:t>The questionnaire was developed in conjunction with Richmond Valley Council staff</a:t>
            </a:r>
            <a:endParaRPr lang="en-AU" sz="1400" dirty="0">
              <a:solidFill>
                <a:schemeClr val="tx2">
                  <a:lumMod val="75000"/>
                </a:schemeClr>
              </a:solidFill>
              <a:latin typeface="+mj-lt"/>
            </a:endParaRPr>
          </a:p>
        </p:txBody>
      </p:sp>
      <p:sp>
        <p:nvSpPr>
          <p:cNvPr id="11" name="Text Placeholder 9"/>
          <p:cNvSpPr txBox="1">
            <a:spLocks/>
          </p:cNvSpPr>
          <p:nvPr/>
        </p:nvSpPr>
        <p:spPr bwMode="auto">
          <a:xfrm>
            <a:off x="382660" y="2602795"/>
            <a:ext cx="4392488" cy="3139321"/>
          </a:xfrm>
          <a:prstGeom prst="rect">
            <a:avLst/>
          </a:prstGeom>
          <a:noFill/>
          <a:ln w="9525">
            <a:noFill/>
            <a:miter lim="800000"/>
            <a:headEnd/>
            <a:tailEnd/>
          </a:ln>
        </p:spPr>
        <p:txBody>
          <a:bodyPr wrap="square">
            <a:spAutoFit/>
          </a:bodyPr>
          <a:lstStyle/>
          <a:p>
            <a:pPr marL="342900" indent="-342900">
              <a:lnSpc>
                <a:spcPct val="150000"/>
              </a:lnSpc>
            </a:pPr>
            <a:r>
              <a:rPr lang="en-AU" sz="1100" dirty="0" smtClean="0">
                <a:latin typeface="Century Gothic" pitchFamily="34" charset="0"/>
              </a:rPr>
              <a:t>QA.	Confirmation that respondent does not work for Council</a:t>
            </a:r>
            <a:endParaRPr lang="en-AU" sz="1100" dirty="0">
              <a:latin typeface="Century Gothic" pitchFamily="34" charset="0"/>
            </a:endParaRPr>
          </a:p>
          <a:p>
            <a:pPr marL="342900" indent="-342900">
              <a:lnSpc>
                <a:spcPct val="150000"/>
              </a:lnSpc>
            </a:pPr>
            <a:r>
              <a:rPr lang="en-AU" sz="1100" dirty="0" smtClean="0">
                <a:latin typeface="Century Gothic" pitchFamily="34" charset="0"/>
              </a:rPr>
              <a:t>Q1.	Suburb of residence</a:t>
            </a:r>
          </a:p>
          <a:p>
            <a:pPr marL="342900" indent="-342900">
              <a:lnSpc>
                <a:spcPct val="150000"/>
              </a:lnSpc>
            </a:pPr>
            <a:r>
              <a:rPr lang="en-AU" sz="1100" dirty="0" smtClean="0">
                <a:latin typeface="Century Gothic" pitchFamily="34" charset="0"/>
              </a:rPr>
              <a:t>Q2.	Number of years lived in the area</a:t>
            </a:r>
          </a:p>
          <a:p>
            <a:pPr marL="342900" indent="-342900">
              <a:lnSpc>
                <a:spcPct val="150000"/>
              </a:lnSpc>
            </a:pPr>
            <a:r>
              <a:rPr lang="en-AU" sz="1100" dirty="0" smtClean="0">
                <a:latin typeface="Century Gothic" pitchFamily="34" charset="0"/>
              </a:rPr>
              <a:t>Q3.	How important do you believe it is for Council to implement programs that will provide better infrastructure and service?</a:t>
            </a:r>
          </a:p>
          <a:p>
            <a:pPr marL="342900" indent="-342900">
              <a:lnSpc>
                <a:spcPct val="150000"/>
              </a:lnSpc>
            </a:pPr>
            <a:r>
              <a:rPr lang="en-US" sz="1100" b="1" dirty="0" smtClean="0">
                <a:latin typeface="Century Gothic" pitchFamily="34" charset="0"/>
              </a:rPr>
              <a:t>READ CONCEPT</a:t>
            </a:r>
          </a:p>
          <a:p>
            <a:pPr marL="342900" indent="-342900">
              <a:lnSpc>
                <a:spcPct val="150000"/>
              </a:lnSpc>
            </a:pPr>
            <a:r>
              <a:rPr lang="en-AU" sz="1100" dirty="0" smtClean="0">
                <a:latin typeface="Century Gothic" pitchFamily="34" charset="0"/>
              </a:rPr>
              <a:t>Q4. 	How supportive are you of Council proceeding with this application?</a:t>
            </a:r>
          </a:p>
          <a:p>
            <a:pPr marL="342900" indent="-342900">
              <a:lnSpc>
                <a:spcPct val="150000"/>
              </a:lnSpc>
            </a:pPr>
            <a:r>
              <a:rPr lang="en-AU" sz="1100" dirty="0" smtClean="0">
                <a:latin typeface="Century Gothic" pitchFamily="34" charset="0"/>
              </a:rPr>
              <a:t>Q4b. Why do you say that?</a:t>
            </a:r>
          </a:p>
          <a:p>
            <a:pPr marL="342900" indent="-342900">
              <a:lnSpc>
                <a:spcPct val="150000"/>
              </a:lnSpc>
            </a:pPr>
            <a:r>
              <a:rPr lang="en-AU" sz="1100" dirty="0">
                <a:latin typeface="Century Gothic" pitchFamily="34" charset="0"/>
              </a:rPr>
              <a:t>Q5. 	How much per week would you be prepared to pay to realise the benefits of this proposal over the next 4 years</a:t>
            </a:r>
            <a:r>
              <a:rPr lang="en-AU" sz="1100" dirty="0" smtClean="0">
                <a:latin typeface="Century Gothic" pitchFamily="34" charset="0"/>
              </a:rPr>
              <a:t>?</a:t>
            </a:r>
            <a:endParaRPr lang="en-AU" sz="1100" dirty="0">
              <a:latin typeface="Century Gothic" pitchFamily="34" charset="0"/>
            </a:endParaRPr>
          </a:p>
        </p:txBody>
      </p:sp>
      <p:sp>
        <p:nvSpPr>
          <p:cNvPr id="12" name="Text Placeholder 9"/>
          <p:cNvSpPr txBox="1">
            <a:spLocks/>
          </p:cNvSpPr>
          <p:nvPr/>
        </p:nvSpPr>
        <p:spPr bwMode="auto">
          <a:xfrm>
            <a:off x="357188" y="1176933"/>
            <a:ext cx="8391276" cy="523875"/>
          </a:xfrm>
          <a:prstGeom prst="rect">
            <a:avLst/>
          </a:prstGeom>
          <a:noFill/>
          <a:ln w="9525">
            <a:noFill/>
            <a:miter lim="800000"/>
            <a:headEnd/>
            <a:tailEnd/>
          </a:ln>
        </p:spPr>
        <p:txBody>
          <a:bodyPr wrap="square">
            <a:spAutoFit/>
          </a:bodyPr>
          <a:lstStyle/>
          <a:p>
            <a:pPr marL="95250" indent="-95250" algn="just">
              <a:buFont typeface="Arial" charset="0"/>
              <a:buChar char="•"/>
              <a:tabLst>
                <a:tab pos="180975" algn="l"/>
              </a:tabLst>
            </a:pPr>
            <a:r>
              <a:rPr lang="en-AU" sz="1400" dirty="0">
                <a:latin typeface="Century Gothic" pitchFamily="34" charset="0"/>
              </a:rPr>
              <a:t>	The questionnaire, of approximately </a:t>
            </a:r>
            <a:r>
              <a:rPr lang="en-AU" sz="1400" dirty="0" smtClean="0">
                <a:latin typeface="Century Gothic" pitchFamily="34" charset="0"/>
              </a:rPr>
              <a:t>10 </a:t>
            </a:r>
            <a:r>
              <a:rPr lang="en-AU" sz="1400" dirty="0">
                <a:latin typeface="Century Gothic" pitchFamily="34" charset="0"/>
              </a:rPr>
              <a:t>minutes in duration, was designed to establish current 	attitudes and explore community response to the proposed </a:t>
            </a:r>
            <a:r>
              <a:rPr lang="en-AU" sz="1400" dirty="0" smtClean="0">
                <a:latin typeface="Century Gothic" pitchFamily="34" charset="0"/>
              </a:rPr>
              <a:t>resource strategies</a:t>
            </a:r>
            <a:endParaRPr lang="en-AU" sz="1400" dirty="0">
              <a:latin typeface="Century Gothic" pitchFamily="34" charset="0"/>
            </a:endParaRPr>
          </a:p>
        </p:txBody>
      </p:sp>
      <p:sp>
        <p:nvSpPr>
          <p:cNvPr id="13" name="Text Box 2"/>
          <p:cNvSpPr txBox="1">
            <a:spLocks noChangeArrowheads="1"/>
          </p:cNvSpPr>
          <p:nvPr/>
        </p:nvSpPr>
        <p:spPr bwMode="auto">
          <a:xfrm>
            <a:off x="323528" y="1844824"/>
            <a:ext cx="8424936" cy="58261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lstStyle/>
          <a:p>
            <a:pPr algn="ctr" defTabSz="762000" eaLnBrk="0" hangingPunct="0">
              <a:lnSpc>
                <a:spcPct val="110000"/>
              </a:lnSpc>
              <a:spcBef>
                <a:spcPct val="30000"/>
              </a:spcBef>
              <a:buClr>
                <a:schemeClr val="tx1"/>
              </a:buClr>
              <a:defRPr/>
            </a:pPr>
            <a:r>
              <a:rPr lang="en-AU" b="1" dirty="0">
                <a:solidFill>
                  <a:schemeClr val="bg1"/>
                </a:solidFill>
                <a:latin typeface="Century Gothic" pitchFamily="34" charset="0"/>
                <a:cs typeface="+mn-cs"/>
              </a:rPr>
              <a:t>Questionnaire Structure</a:t>
            </a:r>
          </a:p>
        </p:txBody>
      </p:sp>
      <p:sp>
        <p:nvSpPr>
          <p:cNvPr id="14" name="Text Placeholder 9"/>
          <p:cNvSpPr txBox="1">
            <a:spLocks/>
          </p:cNvSpPr>
          <p:nvPr/>
        </p:nvSpPr>
        <p:spPr bwMode="auto">
          <a:xfrm>
            <a:off x="4788024" y="2348880"/>
            <a:ext cx="4212976" cy="2885405"/>
          </a:xfrm>
          <a:prstGeom prst="rect">
            <a:avLst/>
          </a:prstGeom>
          <a:noFill/>
          <a:ln w="9525">
            <a:noFill/>
            <a:miter lim="800000"/>
            <a:headEnd/>
            <a:tailEnd/>
          </a:ln>
        </p:spPr>
        <p:txBody>
          <a:bodyPr wrap="square">
            <a:spAutoFit/>
          </a:bodyPr>
          <a:lstStyle/>
          <a:p>
            <a:pPr marL="342900" indent="-342900">
              <a:lnSpc>
                <a:spcPct val="150000"/>
              </a:lnSpc>
            </a:pPr>
            <a:endParaRPr lang="en-US" sz="1100" b="1" dirty="0" smtClean="0">
              <a:latin typeface="Century Gothic" pitchFamily="34" charset="0"/>
            </a:endParaRPr>
          </a:p>
          <a:p>
            <a:pPr marL="342900" indent="-342900">
              <a:lnSpc>
                <a:spcPct val="150000"/>
              </a:lnSpc>
            </a:pPr>
            <a:r>
              <a:rPr lang="en-AU" sz="1100" dirty="0" smtClean="0">
                <a:latin typeface="Century Gothic" pitchFamily="34" charset="0"/>
              </a:rPr>
              <a:t>Q5a. Prior to this call were you aware that Council was potentially seeking to apply for a special rate variation</a:t>
            </a:r>
          </a:p>
          <a:p>
            <a:pPr marL="342900" indent="-342900">
              <a:lnSpc>
                <a:spcPct val="150000"/>
              </a:lnSpc>
            </a:pPr>
            <a:r>
              <a:rPr lang="en-AU" sz="1100" dirty="0" smtClean="0">
                <a:latin typeface="Century Gothic" pitchFamily="34" charset="0"/>
              </a:rPr>
              <a:t>Q5b.	How were you informed of the special rate variation</a:t>
            </a:r>
          </a:p>
          <a:p>
            <a:pPr marL="342900" indent="-342900">
              <a:lnSpc>
                <a:spcPct val="150000"/>
              </a:lnSpc>
            </a:pPr>
            <a:r>
              <a:rPr lang="en-AU" sz="1100" dirty="0" smtClean="0">
                <a:latin typeface="Century Gothic" pitchFamily="34" charset="0"/>
              </a:rPr>
              <a:t>Q6.	How important do you believe it is that Council be allowed to introduce this special rate variation?</a:t>
            </a:r>
          </a:p>
          <a:p>
            <a:pPr marL="342900" indent="-342900">
              <a:lnSpc>
                <a:spcPct val="150000"/>
              </a:lnSpc>
              <a:tabLst>
                <a:tab pos="360363" algn="l"/>
              </a:tabLst>
            </a:pPr>
            <a:r>
              <a:rPr lang="en-US" sz="1100" dirty="0" smtClean="0">
                <a:latin typeface="Century Gothic" pitchFamily="34" charset="0"/>
              </a:rPr>
              <a:t>Q7.		Age group</a:t>
            </a:r>
          </a:p>
          <a:p>
            <a:pPr marL="342900" indent="-342900">
              <a:lnSpc>
                <a:spcPct val="150000"/>
              </a:lnSpc>
            </a:pPr>
            <a:r>
              <a:rPr lang="en-US" sz="1100" dirty="0" smtClean="0">
                <a:latin typeface="Century Gothic" pitchFamily="34" charset="0"/>
              </a:rPr>
              <a:t>Q8.	Home ownership</a:t>
            </a:r>
          </a:p>
          <a:p>
            <a:pPr marL="342900" indent="-342900">
              <a:lnSpc>
                <a:spcPct val="150000"/>
              </a:lnSpc>
            </a:pPr>
            <a:r>
              <a:rPr lang="en-US" sz="1100" dirty="0" smtClean="0">
                <a:latin typeface="Century Gothic" pitchFamily="34" charset="0"/>
              </a:rPr>
              <a:t>Q9. 	Do you live in a:</a:t>
            </a:r>
          </a:p>
          <a:p>
            <a:pPr marL="342900" indent="-342900">
              <a:lnSpc>
                <a:spcPct val="150000"/>
              </a:lnSpc>
            </a:pPr>
            <a:r>
              <a:rPr lang="en-US" sz="1100" dirty="0" smtClean="0">
                <a:latin typeface="Century Gothic" pitchFamily="34" charset="0"/>
              </a:rPr>
              <a:t>Q10. Employment status</a:t>
            </a:r>
          </a:p>
          <a:p>
            <a:pPr marL="342900" indent="-342900">
              <a:lnSpc>
                <a:spcPct val="150000"/>
              </a:lnSpc>
            </a:pPr>
            <a:r>
              <a:rPr lang="en-US" sz="1100" dirty="0" smtClean="0">
                <a:latin typeface="Century Gothic" pitchFamily="34" charset="0"/>
              </a:rPr>
              <a:t>Q11. Gender</a:t>
            </a: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5877272"/>
          </a:xfrm>
          <a:prstGeom prst="rect">
            <a:avLst/>
          </a:prstGeom>
          <a:solidFill>
            <a:schemeClr val="accent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5" name="Picture 3"/>
          <p:cNvPicPr>
            <a:picLocks noChangeAspect="1" noChangeArrowheads="1"/>
          </p:cNvPicPr>
          <p:nvPr/>
        </p:nvPicPr>
        <p:blipFill>
          <a:blip r:embed="rId2" cstate="print"/>
          <a:srcRect/>
          <a:stretch>
            <a:fillRect/>
          </a:stretch>
        </p:blipFill>
        <p:spPr bwMode="auto">
          <a:xfrm>
            <a:off x="7596336" y="6165304"/>
            <a:ext cx="1280595" cy="344611"/>
          </a:xfrm>
          <a:prstGeom prst="rect">
            <a:avLst/>
          </a:prstGeom>
          <a:noFill/>
          <a:ln w="9525">
            <a:noFill/>
            <a:miter lim="800000"/>
            <a:headEnd/>
            <a:tailEnd/>
          </a:ln>
          <a:effectLst/>
        </p:spPr>
      </p:pic>
      <p:pic>
        <p:nvPicPr>
          <p:cNvPr id="38914" name="Picture 2" descr="http://www.visitnsw.com/__data/assets/image/0018/19620/varieties/fullview.jpg"/>
          <p:cNvPicPr>
            <a:picLocks noChangeAspect="1" noChangeArrowheads="1"/>
          </p:cNvPicPr>
          <p:nvPr/>
        </p:nvPicPr>
        <p:blipFill>
          <a:blip r:embed="rId3" cstate="print"/>
          <a:srcRect/>
          <a:stretch>
            <a:fillRect/>
          </a:stretch>
        </p:blipFill>
        <p:spPr bwMode="auto">
          <a:xfrm>
            <a:off x="251520" y="188640"/>
            <a:ext cx="2664296" cy="1728192"/>
          </a:xfrm>
          <a:prstGeom prst="rect">
            <a:avLst/>
          </a:prstGeom>
          <a:noFill/>
        </p:spPr>
      </p:pic>
      <p:pic>
        <p:nvPicPr>
          <p:cNvPr id="38916" name="Picture 4" descr="http://www.richmondvalley.nsw.gov.au/content/Image/hero/RichmondValleyBanner_723x254_crop.jpg"/>
          <p:cNvPicPr>
            <a:picLocks noChangeAspect="1" noChangeArrowheads="1"/>
          </p:cNvPicPr>
          <p:nvPr/>
        </p:nvPicPr>
        <p:blipFill>
          <a:blip r:embed="rId4" cstate="print"/>
          <a:srcRect/>
          <a:stretch>
            <a:fillRect/>
          </a:stretch>
        </p:blipFill>
        <p:spPr bwMode="auto">
          <a:xfrm>
            <a:off x="251520" y="1988840"/>
            <a:ext cx="2664296" cy="1728192"/>
          </a:xfrm>
          <a:prstGeom prst="rect">
            <a:avLst/>
          </a:prstGeom>
          <a:noFill/>
        </p:spPr>
      </p:pic>
      <p:pic>
        <p:nvPicPr>
          <p:cNvPr id="38918" name="Picture 6" descr="http://noroc.com.au/wp-content/uploads/2011/01/Goanna-Headland-@-Sunrise-300x192.jpg"/>
          <p:cNvPicPr>
            <a:picLocks noChangeAspect="1" noChangeArrowheads="1"/>
          </p:cNvPicPr>
          <p:nvPr/>
        </p:nvPicPr>
        <p:blipFill>
          <a:blip r:embed="rId5" cstate="print"/>
          <a:srcRect/>
          <a:stretch>
            <a:fillRect/>
          </a:stretch>
        </p:blipFill>
        <p:spPr bwMode="auto">
          <a:xfrm>
            <a:off x="251520" y="3789040"/>
            <a:ext cx="2664296" cy="1828800"/>
          </a:xfrm>
          <a:prstGeom prst="rect">
            <a:avLst/>
          </a:prstGeom>
          <a:noFill/>
        </p:spPr>
      </p:pic>
      <p:sp>
        <p:nvSpPr>
          <p:cNvPr id="8" name="Text Box 3"/>
          <p:cNvSpPr txBox="1">
            <a:spLocks noChangeArrowheads="1"/>
          </p:cNvSpPr>
          <p:nvPr/>
        </p:nvSpPr>
        <p:spPr bwMode="auto">
          <a:xfrm>
            <a:off x="2915817" y="4973107"/>
            <a:ext cx="2952327" cy="583237"/>
          </a:xfrm>
          <a:prstGeom prst="rect">
            <a:avLst/>
          </a:prstGeom>
          <a:noFill/>
          <a:ln w="9525">
            <a:noFill/>
            <a:miter lim="800000"/>
            <a:headEnd/>
            <a:tailEnd/>
          </a:ln>
        </p:spPr>
        <p:txBody>
          <a:bodyPr wrap="square" anchor="ctr" anchorCtr="1">
            <a:spAutoFit/>
          </a:bodyPr>
          <a:lstStyle/>
          <a:p>
            <a:pPr algn="ctr" defTabSz="762000" eaLnBrk="0" hangingPunct="0">
              <a:lnSpc>
                <a:spcPct val="110000"/>
              </a:lnSpc>
              <a:spcBef>
                <a:spcPct val="30000"/>
              </a:spcBef>
              <a:buClr>
                <a:schemeClr val="tx1"/>
              </a:buClr>
              <a:defRPr/>
            </a:pPr>
            <a:r>
              <a:rPr lang="en-US" sz="2900" dirty="0" smtClean="0">
                <a:solidFill>
                  <a:schemeClr val="bg1"/>
                </a:solidFill>
                <a:latin typeface="Century Gothic" pitchFamily="34" charset="0"/>
                <a:cs typeface="Arial" pitchFamily="34" charset="0"/>
              </a:rPr>
              <a:t>Sample Profile</a:t>
            </a:r>
            <a:endParaRPr lang="en-AU" sz="2900" dirty="0">
              <a:solidFill>
                <a:schemeClr val="bg1"/>
              </a:solidFill>
              <a:latin typeface="Century Gothic" pitchFamily="34" charset="0"/>
              <a:cs typeface="Arial" pitchFamily="34" charset="0"/>
            </a:endParaRPr>
          </a:p>
        </p:txBody>
      </p:sp>
      <p:pic>
        <p:nvPicPr>
          <p:cNvPr id="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321" y="5877272"/>
            <a:ext cx="990134" cy="948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691681" y="0"/>
            <a:ext cx="7128792" cy="836712"/>
          </a:xfrm>
        </p:spPr>
        <p:txBody>
          <a:bodyPr rtlCol="0">
            <a:normAutofit/>
          </a:bodyPr>
          <a:lstStyle/>
          <a:p>
            <a:pPr fontAlgn="auto">
              <a:spcAft>
                <a:spcPts val="0"/>
              </a:spcAft>
              <a:defRPr/>
            </a:pPr>
            <a:r>
              <a:rPr lang="en-US" dirty="0" smtClean="0">
                <a:solidFill>
                  <a:schemeClr val="tx2">
                    <a:lumMod val="75000"/>
                  </a:schemeClr>
                </a:solidFill>
                <a:latin typeface="Century Gothic" pitchFamily="34" charset="0"/>
              </a:rPr>
              <a:t>Sample Profile</a:t>
            </a:r>
            <a:endParaRPr lang="en-US" dirty="0">
              <a:solidFill>
                <a:schemeClr val="tx2">
                  <a:lumMod val="75000"/>
                </a:schemeClr>
              </a:solidFill>
              <a:latin typeface="Century Gothic" pitchFamily="34" charset="0"/>
            </a:endParaRPr>
          </a:p>
        </p:txBody>
      </p:sp>
      <p:sp>
        <p:nvSpPr>
          <p:cNvPr id="10" name="TextBox 9"/>
          <p:cNvSpPr txBox="1"/>
          <p:nvPr/>
        </p:nvSpPr>
        <p:spPr bwMode="auto">
          <a:xfrm>
            <a:off x="323528" y="5805264"/>
            <a:ext cx="1656184" cy="227755"/>
          </a:xfrm>
          <a:prstGeom prst="rect">
            <a:avLst/>
          </a:prstGeom>
          <a:noFill/>
          <a:ln w="9525">
            <a:noFill/>
            <a:miter lim="800000"/>
            <a:headEnd/>
            <a:tailEnd/>
          </a:ln>
          <a:effectLst/>
        </p:spPr>
        <p:txBody>
          <a:bodyPr wrap="square" rtlCol="0" anchor="ctr">
            <a:spAutoFit/>
          </a:bodyPr>
          <a:lstStyle/>
          <a:p>
            <a:pPr defTabSz="762000" eaLnBrk="0" hangingPunct="0">
              <a:lnSpc>
                <a:spcPct val="110000"/>
              </a:lnSpc>
              <a:spcBef>
                <a:spcPct val="30000"/>
              </a:spcBef>
              <a:buClr>
                <a:schemeClr val="tx1"/>
              </a:buClr>
            </a:pPr>
            <a:r>
              <a:rPr lang="en-US" sz="800" dirty="0" smtClean="0">
                <a:latin typeface="+mn-lt"/>
                <a:cs typeface="+mn-cs"/>
              </a:rPr>
              <a:t>Base: n = 400</a:t>
            </a:r>
            <a:endParaRPr lang="en-AU" sz="800" dirty="0" smtClean="0">
              <a:latin typeface="+mn-lt"/>
              <a:cs typeface="+mn-cs"/>
            </a:endParaRPr>
          </a:p>
        </p:txBody>
      </p:sp>
      <p:sp>
        <p:nvSpPr>
          <p:cNvPr id="7" name="Text Placeholder 16"/>
          <p:cNvSpPr>
            <a:spLocks noGrp="1"/>
          </p:cNvSpPr>
          <p:nvPr>
            <p:ph type="body" sz="quarter" idx="11"/>
          </p:nvPr>
        </p:nvSpPr>
        <p:spPr/>
        <p:txBody>
          <a:bodyPr>
            <a:normAutofit/>
          </a:bodyPr>
          <a:lstStyle/>
          <a:p>
            <a:pPr algn="ctr"/>
            <a:r>
              <a:rPr lang="en-US" sz="1400" dirty="0" smtClean="0">
                <a:solidFill>
                  <a:schemeClr val="tx2">
                    <a:lumMod val="75000"/>
                  </a:schemeClr>
                </a:solidFill>
              </a:rPr>
              <a:t>The sample has been weighted to reflect ABS Census data</a:t>
            </a:r>
            <a:endParaRPr lang="en-AU" sz="1400" dirty="0">
              <a:solidFill>
                <a:schemeClr val="tx2">
                  <a:lumMod val="75000"/>
                </a:schemeClr>
              </a:solidFill>
            </a:endParaRPr>
          </a:p>
        </p:txBody>
      </p:sp>
      <p:graphicFrame>
        <p:nvGraphicFramePr>
          <p:cNvPr id="5" name="Chart 4"/>
          <p:cNvGraphicFramePr/>
          <p:nvPr/>
        </p:nvGraphicFramePr>
        <p:xfrm>
          <a:off x="2286000" y="908720"/>
          <a:ext cx="4572000" cy="518251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5877272"/>
          </a:xfrm>
          <a:prstGeom prst="rect">
            <a:avLst/>
          </a:prstGeom>
          <a:solidFill>
            <a:schemeClr val="accent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5" name="Picture 3"/>
          <p:cNvPicPr>
            <a:picLocks noChangeAspect="1" noChangeArrowheads="1"/>
          </p:cNvPicPr>
          <p:nvPr/>
        </p:nvPicPr>
        <p:blipFill>
          <a:blip r:embed="rId2" cstate="print"/>
          <a:srcRect/>
          <a:stretch>
            <a:fillRect/>
          </a:stretch>
        </p:blipFill>
        <p:spPr bwMode="auto">
          <a:xfrm>
            <a:off x="7596336" y="6165304"/>
            <a:ext cx="1280595" cy="344611"/>
          </a:xfrm>
          <a:prstGeom prst="rect">
            <a:avLst/>
          </a:prstGeom>
          <a:noFill/>
          <a:ln w="9525">
            <a:noFill/>
            <a:miter lim="800000"/>
            <a:headEnd/>
            <a:tailEnd/>
          </a:ln>
          <a:effectLst/>
        </p:spPr>
      </p:pic>
      <p:pic>
        <p:nvPicPr>
          <p:cNvPr id="38914" name="Picture 2" descr="http://www.visitnsw.com/__data/assets/image/0018/19620/varieties/fullview.jpg"/>
          <p:cNvPicPr>
            <a:picLocks noChangeAspect="1" noChangeArrowheads="1"/>
          </p:cNvPicPr>
          <p:nvPr/>
        </p:nvPicPr>
        <p:blipFill>
          <a:blip r:embed="rId3" cstate="print"/>
          <a:srcRect/>
          <a:stretch>
            <a:fillRect/>
          </a:stretch>
        </p:blipFill>
        <p:spPr bwMode="auto">
          <a:xfrm>
            <a:off x="251520" y="188640"/>
            <a:ext cx="2664296" cy="1728192"/>
          </a:xfrm>
          <a:prstGeom prst="rect">
            <a:avLst/>
          </a:prstGeom>
          <a:noFill/>
        </p:spPr>
      </p:pic>
      <p:pic>
        <p:nvPicPr>
          <p:cNvPr id="38916" name="Picture 4" descr="http://www.richmondvalley.nsw.gov.au/content/Image/hero/RichmondValleyBanner_723x254_crop.jpg"/>
          <p:cNvPicPr>
            <a:picLocks noChangeAspect="1" noChangeArrowheads="1"/>
          </p:cNvPicPr>
          <p:nvPr/>
        </p:nvPicPr>
        <p:blipFill>
          <a:blip r:embed="rId4" cstate="print"/>
          <a:srcRect/>
          <a:stretch>
            <a:fillRect/>
          </a:stretch>
        </p:blipFill>
        <p:spPr bwMode="auto">
          <a:xfrm>
            <a:off x="251520" y="1988840"/>
            <a:ext cx="2664296" cy="1728192"/>
          </a:xfrm>
          <a:prstGeom prst="rect">
            <a:avLst/>
          </a:prstGeom>
          <a:noFill/>
        </p:spPr>
      </p:pic>
      <p:pic>
        <p:nvPicPr>
          <p:cNvPr id="38918" name="Picture 6" descr="http://noroc.com.au/wp-content/uploads/2011/01/Goanna-Headland-@-Sunrise-300x192.jpg"/>
          <p:cNvPicPr>
            <a:picLocks noChangeAspect="1" noChangeArrowheads="1"/>
          </p:cNvPicPr>
          <p:nvPr/>
        </p:nvPicPr>
        <p:blipFill>
          <a:blip r:embed="rId5" cstate="print"/>
          <a:srcRect/>
          <a:stretch>
            <a:fillRect/>
          </a:stretch>
        </p:blipFill>
        <p:spPr bwMode="auto">
          <a:xfrm>
            <a:off x="251520" y="3789040"/>
            <a:ext cx="2664296" cy="1828800"/>
          </a:xfrm>
          <a:prstGeom prst="rect">
            <a:avLst/>
          </a:prstGeom>
          <a:noFill/>
        </p:spPr>
      </p:pic>
      <p:sp>
        <p:nvSpPr>
          <p:cNvPr id="8" name="Text Box 3"/>
          <p:cNvSpPr txBox="1">
            <a:spLocks noChangeArrowheads="1"/>
          </p:cNvSpPr>
          <p:nvPr/>
        </p:nvSpPr>
        <p:spPr bwMode="auto">
          <a:xfrm>
            <a:off x="2915816" y="5034602"/>
            <a:ext cx="3757771" cy="583237"/>
          </a:xfrm>
          <a:prstGeom prst="rect">
            <a:avLst/>
          </a:prstGeom>
          <a:noFill/>
          <a:ln w="9525">
            <a:noFill/>
            <a:miter lim="800000"/>
            <a:headEnd/>
            <a:tailEnd/>
          </a:ln>
        </p:spPr>
        <p:txBody>
          <a:bodyPr wrap="square" anchor="ctr" anchorCtr="1">
            <a:spAutoFit/>
          </a:bodyPr>
          <a:lstStyle/>
          <a:p>
            <a:pPr defTabSz="762000" eaLnBrk="0" hangingPunct="0">
              <a:lnSpc>
                <a:spcPct val="110000"/>
              </a:lnSpc>
              <a:spcBef>
                <a:spcPct val="30000"/>
              </a:spcBef>
              <a:buClr>
                <a:schemeClr val="tx1"/>
              </a:buClr>
              <a:defRPr/>
            </a:pPr>
            <a:r>
              <a:rPr lang="en-US" sz="2900" dirty="0" smtClean="0">
                <a:solidFill>
                  <a:schemeClr val="bg1"/>
                </a:solidFill>
                <a:latin typeface="Century Gothic" pitchFamily="34" charset="0"/>
                <a:cs typeface="Arial" pitchFamily="34" charset="0"/>
              </a:rPr>
              <a:t>Detailed Responses</a:t>
            </a:r>
            <a:endParaRPr lang="en-AU" sz="2900" dirty="0">
              <a:solidFill>
                <a:schemeClr val="bg1"/>
              </a:solidFill>
              <a:latin typeface="Century Gothic" pitchFamily="34" charset="0"/>
              <a:cs typeface="Arial" pitchFamily="34" charset="0"/>
            </a:endParaRPr>
          </a:p>
        </p:txBody>
      </p:sp>
      <p:pic>
        <p:nvPicPr>
          <p:cNvPr id="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321" y="5877272"/>
            <a:ext cx="990134" cy="948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4294967295"/>
          </p:nvPr>
        </p:nvSpPr>
        <p:spPr>
          <a:xfrm>
            <a:off x="323528" y="1125538"/>
            <a:ext cx="8209285" cy="215900"/>
          </a:xfrm>
        </p:spPr>
        <p:txBody>
          <a:bodyPr/>
          <a:lstStyle/>
          <a:p>
            <a:pPr>
              <a:buNone/>
            </a:pPr>
            <a:r>
              <a:rPr lang="en-AU" sz="900" i="1" dirty="0" smtClean="0"/>
              <a:t>Q.	How important do you believe it is for Council to implement programs that will provide better infrastructure and service?</a:t>
            </a:r>
            <a:endParaRPr lang="en-AU" sz="900" i="1" dirty="0"/>
          </a:p>
        </p:txBody>
      </p:sp>
      <p:sp>
        <p:nvSpPr>
          <p:cNvPr id="9" name="TextBox 8"/>
          <p:cNvSpPr txBox="1"/>
          <p:nvPr/>
        </p:nvSpPr>
        <p:spPr bwMode="auto">
          <a:xfrm>
            <a:off x="395536" y="5810810"/>
            <a:ext cx="1656184" cy="216662"/>
          </a:xfrm>
          <a:prstGeom prst="rect">
            <a:avLst/>
          </a:prstGeom>
          <a:noFill/>
          <a:ln w="9525">
            <a:noFill/>
            <a:miter lim="800000"/>
            <a:headEnd/>
            <a:tailEnd/>
          </a:ln>
          <a:effectLst/>
        </p:spPr>
        <p:txBody>
          <a:bodyPr wrap="square" rtlCol="0" anchor="ctr">
            <a:spAutoFit/>
          </a:bodyPr>
          <a:lstStyle/>
          <a:p>
            <a:pPr defTabSz="762000" eaLnBrk="0" hangingPunct="0">
              <a:lnSpc>
                <a:spcPct val="110000"/>
              </a:lnSpc>
              <a:spcBef>
                <a:spcPct val="30000"/>
              </a:spcBef>
              <a:buClr>
                <a:schemeClr val="tx1"/>
              </a:buClr>
            </a:pPr>
            <a:r>
              <a:rPr lang="en-US" sz="800" dirty="0" smtClean="0">
                <a:latin typeface="+mn-lt"/>
                <a:cs typeface="+mn-cs"/>
              </a:rPr>
              <a:t>Base: n = 400</a:t>
            </a:r>
            <a:endParaRPr lang="en-AU" sz="800" dirty="0" smtClean="0">
              <a:latin typeface="+mn-lt"/>
              <a:cs typeface="+mn-cs"/>
            </a:endParaRPr>
          </a:p>
        </p:txBody>
      </p:sp>
      <p:sp>
        <p:nvSpPr>
          <p:cNvPr id="11" name="Text Placeholder 9"/>
          <p:cNvSpPr txBox="1">
            <a:spLocks/>
          </p:cNvSpPr>
          <p:nvPr/>
        </p:nvSpPr>
        <p:spPr>
          <a:xfrm>
            <a:off x="5788931" y="4242792"/>
            <a:ext cx="3354387" cy="230187"/>
          </a:xfrm>
          <a:prstGeom prst="rect">
            <a:avLst/>
          </a:prstGeom>
        </p:spPr>
        <p:txBody>
          <a:bodyPr>
            <a:spAutoFit/>
          </a:bodyPr>
          <a:lstStyle/>
          <a:p>
            <a:pPr marL="355600" indent="-355600" algn="ctr" fontAlgn="auto">
              <a:spcBef>
                <a:spcPts val="0"/>
              </a:spcBef>
              <a:spcAft>
                <a:spcPts val="0"/>
              </a:spcAft>
              <a:defRPr/>
            </a:pPr>
            <a:r>
              <a:rPr lang="en-US" sz="900" kern="0" dirty="0" smtClean="0">
                <a:solidFill>
                  <a:sysClr val="windowText" lastClr="000000"/>
                </a:solidFill>
                <a:latin typeface="Century Gothic" pitchFamily="34" charset="0"/>
                <a:cs typeface="+mn-cs"/>
              </a:rPr>
              <a:t>Scale: </a:t>
            </a:r>
            <a:r>
              <a:rPr lang="en-US" sz="900" kern="0" dirty="0">
                <a:solidFill>
                  <a:sysClr val="windowText" lastClr="000000"/>
                </a:solidFill>
                <a:latin typeface="Century Gothic" pitchFamily="34" charset="0"/>
                <a:cs typeface="+mn-cs"/>
              </a:rPr>
              <a:t>1=not at all </a:t>
            </a:r>
            <a:r>
              <a:rPr lang="en-US" sz="900" kern="0" dirty="0" smtClean="0">
                <a:solidFill>
                  <a:sysClr val="windowText" lastClr="000000"/>
                </a:solidFill>
                <a:latin typeface="Century Gothic" pitchFamily="34" charset="0"/>
                <a:cs typeface="+mn-cs"/>
              </a:rPr>
              <a:t>important, </a:t>
            </a:r>
            <a:r>
              <a:rPr lang="en-US" sz="900" kern="0" dirty="0">
                <a:solidFill>
                  <a:sysClr val="windowText" lastClr="000000"/>
                </a:solidFill>
                <a:latin typeface="Century Gothic" pitchFamily="34" charset="0"/>
                <a:cs typeface="+mn-cs"/>
              </a:rPr>
              <a:t>5=very </a:t>
            </a:r>
            <a:r>
              <a:rPr lang="en-US" sz="900" kern="0" dirty="0" smtClean="0">
                <a:solidFill>
                  <a:sysClr val="windowText" lastClr="000000"/>
                </a:solidFill>
                <a:latin typeface="Century Gothic" pitchFamily="34" charset="0"/>
                <a:cs typeface="+mn-cs"/>
              </a:rPr>
              <a:t>important</a:t>
            </a:r>
            <a:endParaRPr lang="en-AU" sz="900" kern="0" dirty="0">
              <a:solidFill>
                <a:sysClr val="windowText" lastClr="000000"/>
              </a:solidFill>
              <a:latin typeface="Century Gothic" pitchFamily="34" charset="0"/>
              <a:cs typeface="+mn-cs"/>
            </a:endParaRPr>
          </a:p>
        </p:txBody>
      </p:sp>
      <p:sp>
        <p:nvSpPr>
          <p:cNvPr id="13" name="Title 12"/>
          <p:cNvSpPr>
            <a:spLocks noGrp="1"/>
          </p:cNvSpPr>
          <p:nvPr>
            <p:ph type="title"/>
          </p:nvPr>
        </p:nvSpPr>
        <p:spPr>
          <a:xfrm>
            <a:off x="899591" y="0"/>
            <a:ext cx="8106915" cy="764704"/>
          </a:xfrm>
        </p:spPr>
        <p:txBody>
          <a:bodyPr>
            <a:noAutofit/>
          </a:bodyPr>
          <a:lstStyle/>
          <a:p>
            <a:r>
              <a:rPr lang="en-US" sz="1800" dirty="0" smtClean="0">
                <a:solidFill>
                  <a:schemeClr val="tx2">
                    <a:lumMod val="75000"/>
                  </a:schemeClr>
                </a:solidFill>
              </a:rPr>
              <a:t>94% Of Residents Believe It Is At Least ‘Important’ For Council To Implement Programs That Will Provide Better Infrastructure And Services</a:t>
            </a:r>
            <a:endParaRPr lang="en-AU" sz="1800" dirty="0">
              <a:solidFill>
                <a:schemeClr val="tx2">
                  <a:lumMod val="75000"/>
                </a:schemeClr>
              </a:solidFill>
            </a:endParaRPr>
          </a:p>
        </p:txBody>
      </p:sp>
      <p:graphicFrame>
        <p:nvGraphicFramePr>
          <p:cNvPr id="16" name="Table 15"/>
          <p:cNvGraphicFramePr>
            <a:graphicFrameLocks noGrp="1"/>
          </p:cNvGraphicFramePr>
          <p:nvPr>
            <p:extLst>
              <p:ext uri="{D42A27DB-BD31-4B8C-83A1-F6EECF244321}">
                <p14:modId xmlns:p14="http://schemas.microsoft.com/office/powerpoint/2010/main" val="1224565448"/>
              </p:ext>
            </p:extLst>
          </p:nvPr>
        </p:nvGraphicFramePr>
        <p:xfrm>
          <a:off x="5902740" y="2874641"/>
          <a:ext cx="3048000" cy="1202431"/>
        </p:xfrm>
        <a:graphic>
          <a:graphicData uri="http://schemas.openxmlformats.org/drawingml/2006/table">
            <a:tbl>
              <a:tblPr/>
              <a:tblGrid>
                <a:gridCol w="609600"/>
                <a:gridCol w="609600"/>
                <a:gridCol w="609600"/>
                <a:gridCol w="609600"/>
                <a:gridCol w="609600"/>
              </a:tblGrid>
              <a:tr h="237981">
                <a:tc rowSpan="5">
                  <a:txBody>
                    <a:bodyPr/>
                    <a:lstStyle/>
                    <a:p>
                      <a:pPr algn="ctr" rtl="0" fontAlgn="ctr"/>
                      <a:r>
                        <a:rPr lang="en-AU" sz="1000" b="0" i="0" u="none" strike="noStrike" dirty="0">
                          <a:solidFill>
                            <a:srgbClr val="000000"/>
                          </a:solidFill>
                          <a:latin typeface="Century Gothic"/>
                        </a:rPr>
                        <a:t>Mean ratings </a:t>
                      </a:r>
                    </a:p>
                  </a:txBody>
                  <a:tcPr marL="0" marR="0" marT="0" marB="0" anchor="ctr">
                    <a:lnL w="190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Male</a:t>
                      </a: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Female</a:t>
                      </a: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dirty="0">
                          <a:solidFill>
                            <a:srgbClr val="000000"/>
                          </a:solidFill>
                          <a:latin typeface="Century Gothic"/>
                        </a:rPr>
                        <a:t>Own</a:t>
                      </a: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Rent</a:t>
                      </a: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r>
              <a:tr h="237981">
                <a:tc vMerge="1">
                  <a:txBody>
                    <a:bodyPr/>
                    <a:lstStyle/>
                    <a:p>
                      <a:endParaRPr lang="en-AU"/>
                    </a:p>
                  </a:txBody>
                  <a:tcPr/>
                </a:tc>
                <a:tc>
                  <a:txBody>
                    <a:bodyPr/>
                    <a:lstStyle/>
                    <a:p>
                      <a:pPr algn="ctr" rtl="0" fontAlgn="ctr"/>
                      <a:r>
                        <a:rPr lang="en-US" sz="1000" b="0" i="0" u="none" strike="noStrike" dirty="0" smtClean="0">
                          <a:solidFill>
                            <a:srgbClr val="000000"/>
                          </a:solidFill>
                          <a:latin typeface="Century Gothic"/>
                        </a:rPr>
                        <a:t>4.49</a:t>
                      </a:r>
                      <a:endParaRPr lang="en-AU" sz="1000" b="0"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c>
                  <a:txBody>
                    <a:bodyPr/>
                    <a:lstStyle/>
                    <a:p>
                      <a:pPr algn="ctr" rtl="0" fontAlgn="ctr"/>
                      <a:r>
                        <a:rPr lang="en-US" sz="1000" b="0" i="0" u="none" strike="noStrike" dirty="0" smtClean="0">
                          <a:solidFill>
                            <a:srgbClr val="000000"/>
                          </a:solidFill>
                          <a:latin typeface="Century Gothic"/>
                        </a:rPr>
                        <a:t>4.56</a:t>
                      </a:r>
                      <a:endParaRPr lang="en-AU" sz="1000" b="0" i="0" u="none" strike="noStrike" dirty="0">
                        <a:solidFill>
                          <a:srgbClr val="000000"/>
                        </a:solidFill>
                        <a:latin typeface="Century Gothic"/>
                      </a:endParaRP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c>
                  <a:txBody>
                    <a:bodyPr/>
                    <a:lstStyle/>
                    <a:p>
                      <a:pPr algn="ctr" rtl="0" fontAlgn="ctr"/>
                      <a:r>
                        <a:rPr lang="en-US" sz="1000" b="0" i="0" u="none" strike="noStrike" dirty="0" smtClean="0">
                          <a:solidFill>
                            <a:srgbClr val="000000"/>
                          </a:solidFill>
                          <a:latin typeface="Century Gothic"/>
                        </a:rPr>
                        <a:t>4.52</a:t>
                      </a:r>
                      <a:endParaRPr lang="en-AU" sz="1000" b="0"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63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c>
                  <a:txBody>
                    <a:bodyPr/>
                    <a:lstStyle/>
                    <a:p>
                      <a:pPr algn="ctr" rtl="0" fontAlgn="ctr"/>
                      <a:r>
                        <a:rPr lang="en-US" sz="1000" b="0" i="0" u="none" strike="noStrike" dirty="0" smtClean="0">
                          <a:solidFill>
                            <a:srgbClr val="000000"/>
                          </a:solidFill>
                          <a:latin typeface="Century Gothic"/>
                        </a:rPr>
                        <a:t>4.54</a:t>
                      </a:r>
                      <a:endParaRPr lang="en-AU" sz="1000" b="0" i="0" u="none" strike="noStrike" dirty="0">
                        <a:solidFill>
                          <a:srgbClr val="000000"/>
                        </a:solidFill>
                        <a:latin typeface="Century Gothic"/>
                      </a:endParaRPr>
                    </a:p>
                  </a:txBody>
                  <a:tcPr marL="0" marR="0" marT="0" marB="0" anchor="ctr">
                    <a:lnL w="6350" cap="flat" cmpd="sng" algn="ctr">
                      <a:solidFill>
                        <a:srgbClr val="1E4B82"/>
                      </a:solidFill>
                      <a:prstDash val="solid"/>
                      <a:round/>
                      <a:headEnd type="none" w="med" len="med"/>
                      <a:tailEnd type="none" w="med" len="med"/>
                    </a:lnL>
                    <a:lnR w="1905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noFill/>
                  </a:tcPr>
                </a:tc>
              </a:tr>
              <a:tr h="250507">
                <a:tc vMerge="1">
                  <a:txBody>
                    <a:bodyPr/>
                    <a:lstStyle/>
                    <a:p>
                      <a:endParaRPr lang="en-AU"/>
                    </a:p>
                  </a:txBody>
                  <a:tcPr/>
                </a:tc>
                <a:tc gridSpan="4">
                  <a:txBody>
                    <a:bodyPr/>
                    <a:lstStyle/>
                    <a:p>
                      <a:pPr algn="ctr" rtl="0" fontAlgn="ctr"/>
                      <a:r>
                        <a:rPr lang="en-AU" sz="1000" b="1" i="0" u="none" strike="noStrike" dirty="0">
                          <a:solidFill>
                            <a:srgbClr val="000000"/>
                          </a:solidFill>
                          <a:latin typeface="Century Gothic"/>
                        </a:rPr>
                        <a:t>Overall</a:t>
                      </a:r>
                      <a:r>
                        <a:rPr lang="en-AU" sz="1000" b="1" i="0" u="none" strike="noStrike" dirty="0" smtClean="0">
                          <a:solidFill>
                            <a:srgbClr val="000000"/>
                          </a:solidFill>
                          <a:latin typeface="Century Gothic"/>
                        </a:rPr>
                        <a:t>:  4.52</a:t>
                      </a:r>
                      <a:endParaRPr lang="en-AU" sz="1000" b="1"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hMerge="1">
                  <a:txBody>
                    <a:bodyPr/>
                    <a:lstStyle/>
                    <a:p>
                      <a:endParaRPr lang="en-AU"/>
                    </a:p>
                  </a:txBody>
                  <a:tcPr/>
                </a:tc>
                <a:tc hMerge="1">
                  <a:txBody>
                    <a:bodyPr/>
                    <a:lstStyle/>
                    <a:p>
                      <a:endParaRPr lang="en-AU"/>
                    </a:p>
                  </a:txBody>
                  <a:tcPr/>
                </a:tc>
                <a:tc hMerge="1">
                  <a:txBody>
                    <a:bodyPr/>
                    <a:lstStyle/>
                    <a:p>
                      <a:endParaRPr lang="en-AU"/>
                    </a:p>
                  </a:txBody>
                  <a:tcPr/>
                </a:tc>
              </a:tr>
              <a:tr h="237981">
                <a:tc vMerge="1">
                  <a:txBody>
                    <a:bodyPr/>
                    <a:lstStyle/>
                    <a:p>
                      <a:endParaRPr lang="en-AU"/>
                    </a:p>
                  </a:txBody>
                  <a:tcPr/>
                </a:tc>
                <a:tc>
                  <a:txBody>
                    <a:bodyPr/>
                    <a:lstStyle/>
                    <a:p>
                      <a:pPr algn="ctr" rtl="0" fontAlgn="ctr"/>
                      <a:r>
                        <a:rPr lang="en-AU" sz="1000" b="0" i="0" u="none" strike="noStrike" dirty="0">
                          <a:solidFill>
                            <a:srgbClr val="000000"/>
                          </a:solidFill>
                          <a:latin typeface="Century Gothic"/>
                        </a:rPr>
                        <a:t>18-34</a:t>
                      </a:r>
                    </a:p>
                  </a:txBody>
                  <a:tcPr marL="0" marR="0" marT="0" marB="0" anchor="ctr">
                    <a:lnL w="19050" cap="flat" cmpd="sng" algn="ctr">
                      <a:solidFill>
                        <a:srgbClr val="1E4B82"/>
                      </a:solidFill>
                      <a:prstDash val="solid"/>
                      <a:round/>
                      <a:headEnd type="none" w="med" len="med"/>
                      <a:tailEnd type="none" w="med" len="med"/>
                    </a:lnL>
                    <a:lnR w="1270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dirty="0">
                          <a:solidFill>
                            <a:srgbClr val="000000"/>
                          </a:solidFill>
                          <a:latin typeface="Century Gothic"/>
                        </a:rPr>
                        <a:t>35-49</a:t>
                      </a: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dirty="0">
                          <a:solidFill>
                            <a:srgbClr val="000000"/>
                          </a:solidFill>
                          <a:latin typeface="Century Gothic"/>
                        </a:rPr>
                        <a:t>50-64</a:t>
                      </a: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c>
                  <a:txBody>
                    <a:bodyPr/>
                    <a:lstStyle/>
                    <a:p>
                      <a:pPr algn="ctr" rtl="0" fontAlgn="ctr"/>
                      <a:r>
                        <a:rPr lang="en-AU" sz="1000" b="0" i="0" u="none" strike="noStrike">
                          <a:solidFill>
                            <a:srgbClr val="000000"/>
                          </a:solidFill>
                          <a:latin typeface="Century Gothic"/>
                        </a:rPr>
                        <a:t>65+</a:t>
                      </a:r>
                    </a:p>
                  </a:txBody>
                  <a:tcPr marL="0" marR="0" marT="0" marB="0" anchor="ctr">
                    <a:lnL w="12700" cap="flat" cmpd="sng" algn="ctr">
                      <a:solidFill>
                        <a:srgbClr val="1F497D"/>
                      </a:solidFill>
                      <a:prstDash val="solid"/>
                      <a:round/>
                      <a:headEnd type="none" w="med" len="med"/>
                      <a:tailEnd type="none" w="med" len="med"/>
                    </a:lnL>
                    <a:lnR w="19050" cap="flat" cmpd="sng" algn="ctr">
                      <a:solidFill>
                        <a:srgbClr val="1E4B82"/>
                      </a:solidFill>
                      <a:prstDash val="solid"/>
                      <a:round/>
                      <a:headEnd type="none" w="med" len="med"/>
                      <a:tailEnd type="none" w="med" len="med"/>
                    </a:lnR>
                    <a:lnT w="19050" cap="flat" cmpd="sng" algn="ctr">
                      <a:solidFill>
                        <a:srgbClr val="1E4B82"/>
                      </a:solidFill>
                      <a:prstDash val="solid"/>
                      <a:round/>
                      <a:headEnd type="none" w="med" len="med"/>
                      <a:tailEnd type="none" w="med" len="med"/>
                    </a:lnT>
                    <a:lnB w="6350" cap="flat" cmpd="sng" algn="ctr">
                      <a:solidFill>
                        <a:srgbClr val="1E4B82"/>
                      </a:solidFill>
                      <a:prstDash val="solid"/>
                      <a:round/>
                      <a:headEnd type="none" w="med" len="med"/>
                      <a:tailEnd type="none" w="med" len="med"/>
                    </a:lnB>
                  </a:tcPr>
                </a:tc>
              </a:tr>
              <a:tr h="237981">
                <a:tc vMerge="1">
                  <a:txBody>
                    <a:bodyPr/>
                    <a:lstStyle/>
                    <a:p>
                      <a:endParaRPr lang="en-AU"/>
                    </a:p>
                  </a:txBody>
                  <a:tcPr/>
                </a:tc>
                <a:tc>
                  <a:txBody>
                    <a:bodyPr/>
                    <a:lstStyle/>
                    <a:p>
                      <a:pPr algn="ctr" rtl="0" fontAlgn="ctr"/>
                      <a:r>
                        <a:rPr lang="en-US" sz="1000" b="0" i="0" u="none" strike="noStrike" dirty="0" smtClean="0">
                          <a:solidFill>
                            <a:srgbClr val="000000"/>
                          </a:solidFill>
                          <a:latin typeface="Century Gothic"/>
                        </a:rPr>
                        <a:t>4.55</a:t>
                      </a:r>
                      <a:endParaRPr lang="en-AU" sz="1000" b="0" i="0" u="none" strike="noStrike" dirty="0">
                        <a:solidFill>
                          <a:srgbClr val="000000"/>
                        </a:solidFill>
                        <a:latin typeface="Century Gothic"/>
                      </a:endParaRPr>
                    </a:p>
                  </a:txBody>
                  <a:tcPr marL="0" marR="0" marT="0" marB="0" anchor="ctr">
                    <a:lnL w="19050" cap="flat" cmpd="sng" algn="ctr">
                      <a:solidFill>
                        <a:srgbClr val="1E4B82"/>
                      </a:solidFill>
                      <a:prstDash val="solid"/>
                      <a:round/>
                      <a:headEnd type="none" w="med" len="med"/>
                      <a:tailEnd type="none" w="med" len="med"/>
                    </a:lnL>
                    <a:lnR w="1270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US" sz="1000" b="0" i="0" u="none" strike="noStrike" dirty="0" smtClean="0">
                          <a:solidFill>
                            <a:srgbClr val="000000"/>
                          </a:solidFill>
                          <a:latin typeface="Century Gothic"/>
                        </a:rPr>
                        <a:t>4.45</a:t>
                      </a:r>
                      <a:endParaRPr lang="en-AU" sz="1000" b="0" i="0" u="none" strike="noStrike" dirty="0">
                        <a:solidFill>
                          <a:srgbClr val="000000"/>
                        </a:solidFill>
                        <a:latin typeface="Century Gothic"/>
                      </a:endParaRP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US" sz="1000" b="0" i="0" u="none" strike="noStrike" dirty="0" smtClean="0">
                          <a:solidFill>
                            <a:srgbClr val="000000"/>
                          </a:solidFill>
                          <a:latin typeface="Century Gothic"/>
                        </a:rPr>
                        <a:t>4.52</a:t>
                      </a:r>
                      <a:endParaRPr lang="en-AU" sz="1000" b="0" i="0" u="none" strike="noStrike" dirty="0">
                        <a:solidFill>
                          <a:srgbClr val="000000"/>
                        </a:solidFill>
                        <a:latin typeface="Century Gothic"/>
                      </a:endParaRPr>
                    </a:p>
                  </a:txBody>
                  <a:tcPr marL="0" marR="0" marT="0" marB="0" anchor="ct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c>
                  <a:txBody>
                    <a:bodyPr/>
                    <a:lstStyle/>
                    <a:p>
                      <a:pPr algn="ctr" rtl="0" fontAlgn="ctr"/>
                      <a:r>
                        <a:rPr lang="en-US" sz="1000" b="0" i="0" u="none" strike="noStrike" dirty="0" smtClean="0">
                          <a:solidFill>
                            <a:srgbClr val="000000"/>
                          </a:solidFill>
                          <a:latin typeface="Century Gothic"/>
                        </a:rPr>
                        <a:t>4.57</a:t>
                      </a:r>
                      <a:endParaRPr lang="en-AU" sz="1000" b="0" i="0" u="none" strike="noStrike" dirty="0">
                        <a:solidFill>
                          <a:srgbClr val="000000"/>
                        </a:solidFill>
                        <a:latin typeface="Century Gothic"/>
                      </a:endParaRPr>
                    </a:p>
                  </a:txBody>
                  <a:tcPr marL="0" marR="0" marT="0" marB="0" anchor="ctr">
                    <a:lnL w="12700" cap="flat" cmpd="sng" algn="ctr">
                      <a:solidFill>
                        <a:srgbClr val="1F497D"/>
                      </a:solidFill>
                      <a:prstDash val="solid"/>
                      <a:round/>
                      <a:headEnd type="none" w="med" len="med"/>
                      <a:tailEnd type="none" w="med" len="med"/>
                    </a:lnL>
                    <a:lnR w="19050" cap="flat" cmpd="sng" algn="ctr">
                      <a:solidFill>
                        <a:srgbClr val="1E4B82"/>
                      </a:solidFill>
                      <a:prstDash val="solid"/>
                      <a:round/>
                      <a:headEnd type="none" w="med" len="med"/>
                      <a:tailEnd type="none" w="med" len="med"/>
                    </a:lnR>
                    <a:lnT w="6350" cap="flat" cmpd="sng" algn="ctr">
                      <a:solidFill>
                        <a:srgbClr val="1E4B82"/>
                      </a:solidFill>
                      <a:prstDash val="solid"/>
                      <a:round/>
                      <a:headEnd type="none" w="med" len="med"/>
                      <a:tailEnd type="none" w="med" len="med"/>
                    </a:lnT>
                    <a:lnB w="19050" cap="flat" cmpd="sng" algn="ctr">
                      <a:solidFill>
                        <a:srgbClr val="1E4B82"/>
                      </a:solidFill>
                      <a:prstDash val="solid"/>
                      <a:round/>
                      <a:headEnd type="none" w="med" len="med"/>
                      <a:tailEnd type="none" w="med" len="med"/>
                    </a:lnB>
                  </a:tcPr>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311439938"/>
              </p:ext>
            </p:extLst>
          </p:nvPr>
        </p:nvGraphicFramePr>
        <p:xfrm>
          <a:off x="370915" y="1628800"/>
          <a:ext cx="5449842" cy="3965986"/>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 Placeholder 16"/>
          <p:cNvSpPr>
            <a:spLocks noGrp="1"/>
          </p:cNvSpPr>
          <p:nvPr>
            <p:ph type="body" sz="quarter" idx="11"/>
          </p:nvPr>
        </p:nvSpPr>
        <p:spPr>
          <a:xfrm>
            <a:off x="323527" y="6112800"/>
            <a:ext cx="6696745" cy="694800"/>
          </a:xfrm>
        </p:spPr>
        <p:txBody>
          <a:bodyPr>
            <a:normAutofit/>
          </a:bodyPr>
          <a:lstStyle/>
          <a:p>
            <a:pPr algn="ctr"/>
            <a:r>
              <a:rPr lang="en-US" sz="1400" dirty="0" smtClean="0">
                <a:solidFill>
                  <a:schemeClr val="tx2">
                    <a:lumMod val="75000"/>
                  </a:schemeClr>
                </a:solidFill>
              </a:rPr>
              <a:t>The community wants Council to focus on providing for the LGA</a:t>
            </a:r>
            <a:endParaRPr lang="en-AU" sz="1400" dirty="0">
              <a:solidFill>
                <a:schemeClr val="tx2">
                  <a:lumMod val="75000"/>
                </a:schemeClr>
              </a:solidFill>
            </a:endParaRPr>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5877272"/>
          </a:xfrm>
          <a:prstGeom prst="rect">
            <a:avLst/>
          </a:prstGeom>
          <a:solidFill>
            <a:schemeClr val="accent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5" name="Picture 3"/>
          <p:cNvPicPr>
            <a:picLocks noChangeAspect="1" noChangeArrowheads="1"/>
          </p:cNvPicPr>
          <p:nvPr/>
        </p:nvPicPr>
        <p:blipFill>
          <a:blip r:embed="rId2" cstate="print"/>
          <a:srcRect/>
          <a:stretch>
            <a:fillRect/>
          </a:stretch>
        </p:blipFill>
        <p:spPr bwMode="auto">
          <a:xfrm>
            <a:off x="7596336" y="6165304"/>
            <a:ext cx="1280595" cy="344611"/>
          </a:xfrm>
          <a:prstGeom prst="rect">
            <a:avLst/>
          </a:prstGeom>
          <a:noFill/>
          <a:ln w="9525">
            <a:noFill/>
            <a:miter lim="800000"/>
            <a:headEnd/>
            <a:tailEnd/>
          </a:ln>
          <a:effectLst/>
        </p:spPr>
      </p:pic>
      <p:pic>
        <p:nvPicPr>
          <p:cNvPr id="38914" name="Picture 2" descr="http://www.visitnsw.com/__data/assets/image/0018/19620/varieties/fullview.jpg"/>
          <p:cNvPicPr>
            <a:picLocks noChangeAspect="1" noChangeArrowheads="1"/>
          </p:cNvPicPr>
          <p:nvPr/>
        </p:nvPicPr>
        <p:blipFill>
          <a:blip r:embed="rId3" cstate="print"/>
          <a:srcRect/>
          <a:stretch>
            <a:fillRect/>
          </a:stretch>
        </p:blipFill>
        <p:spPr bwMode="auto">
          <a:xfrm>
            <a:off x="251520" y="188640"/>
            <a:ext cx="2664296" cy="1728192"/>
          </a:xfrm>
          <a:prstGeom prst="rect">
            <a:avLst/>
          </a:prstGeom>
          <a:noFill/>
        </p:spPr>
      </p:pic>
      <p:pic>
        <p:nvPicPr>
          <p:cNvPr id="38916" name="Picture 4" descr="http://www.richmondvalley.nsw.gov.au/content/Image/hero/RichmondValleyBanner_723x254_crop.jpg"/>
          <p:cNvPicPr>
            <a:picLocks noChangeAspect="1" noChangeArrowheads="1"/>
          </p:cNvPicPr>
          <p:nvPr/>
        </p:nvPicPr>
        <p:blipFill>
          <a:blip r:embed="rId4" cstate="print"/>
          <a:srcRect/>
          <a:stretch>
            <a:fillRect/>
          </a:stretch>
        </p:blipFill>
        <p:spPr bwMode="auto">
          <a:xfrm>
            <a:off x="251520" y="1988840"/>
            <a:ext cx="2664296" cy="1728192"/>
          </a:xfrm>
          <a:prstGeom prst="rect">
            <a:avLst/>
          </a:prstGeom>
          <a:noFill/>
        </p:spPr>
      </p:pic>
      <p:pic>
        <p:nvPicPr>
          <p:cNvPr id="38918" name="Picture 6" descr="http://noroc.com.au/wp-content/uploads/2011/01/Goanna-Headland-@-Sunrise-300x192.jpg"/>
          <p:cNvPicPr>
            <a:picLocks noChangeAspect="1" noChangeArrowheads="1"/>
          </p:cNvPicPr>
          <p:nvPr/>
        </p:nvPicPr>
        <p:blipFill>
          <a:blip r:embed="rId5" cstate="print"/>
          <a:srcRect/>
          <a:stretch>
            <a:fillRect/>
          </a:stretch>
        </p:blipFill>
        <p:spPr bwMode="auto">
          <a:xfrm>
            <a:off x="251520" y="3789040"/>
            <a:ext cx="2664296" cy="1828800"/>
          </a:xfrm>
          <a:prstGeom prst="rect">
            <a:avLst/>
          </a:prstGeom>
          <a:noFill/>
        </p:spPr>
      </p:pic>
      <p:sp>
        <p:nvSpPr>
          <p:cNvPr id="8" name="Text Box 3"/>
          <p:cNvSpPr txBox="1">
            <a:spLocks noChangeArrowheads="1"/>
          </p:cNvSpPr>
          <p:nvPr/>
        </p:nvSpPr>
        <p:spPr bwMode="auto">
          <a:xfrm>
            <a:off x="2949919" y="4941167"/>
            <a:ext cx="4646417" cy="583237"/>
          </a:xfrm>
          <a:prstGeom prst="rect">
            <a:avLst/>
          </a:prstGeom>
          <a:noFill/>
          <a:ln w="9525">
            <a:noFill/>
            <a:miter lim="800000"/>
            <a:headEnd/>
            <a:tailEnd/>
          </a:ln>
        </p:spPr>
        <p:txBody>
          <a:bodyPr wrap="square" anchor="ctr" anchorCtr="1">
            <a:spAutoFit/>
          </a:bodyPr>
          <a:lstStyle/>
          <a:p>
            <a:pPr algn="ctr" defTabSz="762000" eaLnBrk="0" hangingPunct="0">
              <a:lnSpc>
                <a:spcPct val="110000"/>
              </a:lnSpc>
              <a:spcBef>
                <a:spcPct val="30000"/>
              </a:spcBef>
              <a:buClr>
                <a:schemeClr val="tx1"/>
              </a:buClr>
              <a:defRPr/>
            </a:pPr>
            <a:r>
              <a:rPr lang="en-US" sz="2900" dirty="0" smtClean="0">
                <a:solidFill>
                  <a:schemeClr val="bg1"/>
                </a:solidFill>
                <a:latin typeface="Century Gothic" pitchFamily="34" charset="0"/>
                <a:cs typeface="Arial" pitchFamily="34" charset="0"/>
              </a:rPr>
              <a:t>Support of SRV Concept</a:t>
            </a:r>
            <a:endParaRPr lang="en-AU" sz="2900" dirty="0">
              <a:solidFill>
                <a:schemeClr val="bg1"/>
              </a:solidFill>
              <a:latin typeface="Century Gothic" pitchFamily="34" charset="0"/>
              <a:cs typeface="Arial" pitchFamily="34" charset="0"/>
            </a:endParaRPr>
          </a:p>
        </p:txBody>
      </p:sp>
      <p:pic>
        <p:nvPicPr>
          <p:cNvPr id="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321" y="5877272"/>
            <a:ext cx="990134" cy="948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2">
            <a:alpha val="48000"/>
          </a:schemeClr>
        </a:solidFill>
        <a:ln w="9525">
          <a:noFill/>
          <a:miter lim="800000"/>
          <a:headEnd/>
          <a:tailEnd/>
        </a:ln>
        <a:effectLst>
          <a:outerShdw dist="35921" dir="2700000" algn="ctr" rotWithShape="0">
            <a:schemeClr val="tx2"/>
          </a:outerShdw>
        </a:effectLst>
      </a:spPr>
      <a:bodyPr anchor="ctr"/>
      <a:lstStyle>
        <a:defPPr algn="ctr" defTabSz="762000" eaLnBrk="0" hangingPunct="0">
          <a:lnSpc>
            <a:spcPct val="110000"/>
          </a:lnSpc>
          <a:spcBef>
            <a:spcPct val="30000"/>
          </a:spcBef>
          <a:buClr>
            <a:schemeClr val="tx1"/>
          </a:buClr>
          <a:defRPr sz="1600" dirty="0" smtClean="0">
            <a:solidFill>
              <a:schemeClr val="bg1"/>
            </a:solidFill>
            <a:latin typeface="+mn-lt"/>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11000</TotalTime>
  <Words>798</Words>
  <Application>Microsoft Office PowerPoint</Application>
  <PresentationFormat>On-screen Show (4:3)</PresentationFormat>
  <Paragraphs>193</Paragraphs>
  <Slides>17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Futura Md</vt:lpstr>
      <vt:lpstr>Times New Roman</vt:lpstr>
      <vt:lpstr>Wingdings</vt:lpstr>
      <vt:lpstr>Office Theme</vt:lpstr>
      <vt:lpstr>PowerPoint Presentation</vt:lpstr>
      <vt:lpstr>PowerPoint Presentation</vt:lpstr>
      <vt:lpstr>Methodology &amp; Sample</vt:lpstr>
      <vt:lpstr>Questionnaire Flow</vt:lpstr>
      <vt:lpstr>PowerPoint Presentation</vt:lpstr>
      <vt:lpstr>Sample Profile</vt:lpstr>
      <vt:lpstr>PowerPoint Presentation</vt:lpstr>
      <vt:lpstr>94% Of Residents Believe It Is At Least ‘Important’ For Council To Implement Programs That Will Provide Better Infrastructure And Services</vt:lpstr>
      <vt:lpstr>PowerPoint Presentation</vt:lpstr>
      <vt:lpstr>74% Of Residents Were Aware Of The SRV Application, Most Informed By Council’s Mail Out (84%) </vt:lpstr>
      <vt:lpstr>Concept Statement</vt:lpstr>
      <vt:lpstr>66% Of Residents Are At Least ‘Somewhat Supportive’ Of Council Proceeding With The Application</vt:lpstr>
      <vt:lpstr>When Pressed, Many Residents Opted For The Minimum Amount</vt:lpstr>
      <vt:lpstr>Nearly ¾ Of Residents Thought It Was At Least ‘Somewhat Important’ For Council To Be Allowed To Introduce The SRV</vt:lpstr>
      <vt:lpstr>PowerPoint Presentation</vt:lpstr>
      <vt:lpstr>Conclusion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Warren</dc:creator>
  <cp:lastModifiedBy>Stuart</cp:lastModifiedBy>
  <cp:revision>1580</cp:revision>
  <dcterms:created xsi:type="dcterms:W3CDTF">2010-01-11T04:53:40Z</dcterms:created>
  <dcterms:modified xsi:type="dcterms:W3CDTF">2013-12-13T06:20:21Z</dcterms:modified>
</cp:coreProperties>
</file>